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6"/>
  </p:handoutMasterIdLst>
  <p:sldIdLst>
    <p:sldId id="359" r:id="rId3"/>
    <p:sldId id="385" r:id="rId5"/>
    <p:sldId id="322" r:id="rId6"/>
    <p:sldId id="386" r:id="rId7"/>
    <p:sldId id="411" r:id="rId8"/>
    <p:sldId id="443" r:id="rId9"/>
    <p:sldId id="412" r:id="rId10"/>
    <p:sldId id="321" r:id="rId11"/>
    <p:sldId id="431" r:id="rId12"/>
    <p:sldId id="436" r:id="rId13"/>
    <p:sldId id="432" r:id="rId14"/>
    <p:sldId id="435" r:id="rId15"/>
    <p:sldId id="437" r:id="rId16"/>
    <p:sldId id="438" r:id="rId17"/>
    <p:sldId id="433" r:id="rId18"/>
    <p:sldId id="439" r:id="rId19"/>
    <p:sldId id="440" r:id="rId20"/>
    <p:sldId id="441" r:id="rId21"/>
    <p:sldId id="442" r:id="rId22"/>
    <p:sldId id="357" r:id="rId23"/>
    <p:sldId id="392" r:id="rId24"/>
    <p:sldId id="444" r:id="rId25"/>
    <p:sldId id="446" r:id="rId26"/>
    <p:sldId id="447" r:id="rId27"/>
    <p:sldId id="448" r:id="rId28"/>
    <p:sldId id="449" r:id="rId29"/>
    <p:sldId id="450" r:id="rId30"/>
    <p:sldId id="451" r:id="rId31"/>
    <p:sldId id="452" r:id="rId32"/>
    <p:sldId id="320" r:id="rId33"/>
    <p:sldId id="453" r:id="rId34"/>
    <p:sldId id="318" r:id="rId35"/>
  </p:sldIdLst>
  <p:sldSz cx="9144000" cy="5143500" type="screen16x9"/>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1D9"/>
    <a:srgbClr val="5AAD9E"/>
    <a:srgbClr val="256C81"/>
    <a:srgbClr val="F1F8F1"/>
    <a:srgbClr val="F7FCF6"/>
    <a:srgbClr val="D2F4ED"/>
    <a:srgbClr val="778495"/>
    <a:srgbClr val="51A8D2"/>
    <a:srgbClr val="ECECEC"/>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35" autoAdjust="0"/>
    <p:restoredTop sz="94660" autoAdjust="0"/>
  </p:normalViewPr>
  <p:slideViewPr>
    <p:cSldViewPr>
      <p:cViewPr varScale="1">
        <p:scale>
          <a:sx n="142" d="100"/>
          <a:sy n="142" d="100"/>
        </p:scale>
        <p:origin x="132" y="1020"/>
      </p:cViewPr>
      <p:guideLst>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2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latin typeface="印品黑体" panose="00000500000000000000" pitchFamily="2"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latin typeface="印品黑体" panose="00000500000000000000" pitchFamily="2" charset="-122"/>
              </a:rPr>
            </a:fld>
            <a:endParaRPr lang="zh-CN" altLang="en-US" dirty="0">
              <a:latin typeface="印品黑体" panose="00000500000000000000" pitchFamily="2"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latin typeface="印品黑体" panose="00000500000000000000" pitchFamily="2"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latin typeface="印品黑体" panose="00000500000000000000" pitchFamily="2" charset="-122"/>
              </a:rPr>
            </a:fld>
            <a:endParaRPr lang="zh-CN" altLang="en-US" dirty="0">
              <a:latin typeface="印品黑体" panose="00000500000000000000"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印品黑体"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印品黑体" panose="00000500000000000000" pitchFamily="2" charset="-122"/>
              </a:defRPr>
            </a:lvl1pPr>
          </a:lstStyle>
          <a:p>
            <a:fld id="{6A2B73EA-EE91-4E33-A9C1-8BF5DD7139A2}"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印品黑体"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印品黑体" panose="00000500000000000000" pitchFamily="2" charset="-122"/>
              </a:defRPr>
            </a:lvl1pPr>
          </a:lstStyle>
          <a:p>
            <a:fld id="{7392B679-AE23-4750-8FB0-6513430B895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mn-ea"/>
        <a:cs typeface="+mn-cs"/>
      </a:defRPr>
    </a:lvl1pPr>
    <a:lvl2pPr marL="457200" algn="l" defTabSz="914400" rtl="0" eaLnBrk="1" latinLnBrk="0" hangingPunct="1">
      <a:defRPr sz="1200" kern="1200">
        <a:solidFill>
          <a:schemeClr val="tx1"/>
        </a:solidFill>
        <a:latin typeface="印品黑体" panose="00000500000000000000" pitchFamily="2" charset="-122"/>
        <a:ea typeface="+mn-ea"/>
        <a:cs typeface="+mn-cs"/>
      </a:defRPr>
    </a:lvl2pPr>
    <a:lvl3pPr marL="914400" algn="l" defTabSz="914400" rtl="0" eaLnBrk="1" latinLnBrk="0" hangingPunct="1">
      <a:defRPr sz="1200" kern="1200">
        <a:solidFill>
          <a:schemeClr val="tx1"/>
        </a:solidFill>
        <a:latin typeface="印品黑体" panose="00000500000000000000" pitchFamily="2" charset="-122"/>
        <a:ea typeface="+mn-ea"/>
        <a:cs typeface="+mn-cs"/>
      </a:defRPr>
    </a:lvl3pPr>
    <a:lvl4pPr marL="1371600" algn="l" defTabSz="914400" rtl="0" eaLnBrk="1" latinLnBrk="0" hangingPunct="1">
      <a:defRPr sz="1200" kern="1200">
        <a:solidFill>
          <a:schemeClr val="tx1"/>
        </a:solidFill>
        <a:latin typeface="印品黑体" panose="00000500000000000000" pitchFamily="2" charset="-122"/>
        <a:ea typeface="+mn-ea"/>
        <a:cs typeface="+mn-cs"/>
      </a:defRPr>
    </a:lvl4pPr>
    <a:lvl5pPr marL="1828800" algn="l" defTabSz="914400" rtl="0" eaLnBrk="1" latinLnBrk="0" hangingPunct="1">
      <a:defRPr sz="1200" kern="1200">
        <a:solidFill>
          <a:schemeClr val="tx1"/>
        </a:solidFill>
        <a:latin typeface="印品黑体" panose="00000500000000000000" pitchFamily="2"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jpeg"/><Relationship Id="rId8" Type="http://schemas.microsoft.com/office/2007/relationships/hdphoto" Target="../media/image3.wdp"/><Relationship Id="rId7" Type="http://schemas.openxmlformats.org/officeDocument/2006/relationships/image" Target="../media/image2.png"/><Relationship Id="rId6" Type="http://schemas.openxmlformats.org/officeDocument/2006/relationships/image" Target="../media/image1.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defRPr>
            </a:lvl1pPr>
          </a:lstStyle>
          <a:p>
            <a:fld id="{530820CF-B880-4189-942D-D702A7CBA730}" type="datetimeFigureOut">
              <a:rPr lang="zh-CN" altLang="en-US" smtClean="0"/>
            </a:fld>
            <a:endParaRPr lang="zh-CN" altLang="en-US" dirty="0"/>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defRPr>
            </a:lvl1pPr>
          </a:lstStyle>
          <a:p>
            <a:fld id="{0C913308-F349-4B6D-A68A-DD1791B4A57B}" type="slidenum">
              <a:rPr lang="zh-CN" altLang="en-US" smtClean="0"/>
            </a:fld>
            <a:endParaRPr lang="zh-CN" altLang="en-US" dirty="0"/>
          </a:p>
        </p:txBody>
      </p:sp>
      <p:pic>
        <p:nvPicPr>
          <p:cNvPr id="8" name="图片 7"/>
          <p:cNvPicPr>
            <a:picLocks noChangeAspect="1"/>
          </p:cNvPicPr>
          <p:nvPr userDrawn="1"/>
        </p:nvPicPr>
        <p:blipFill>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5588" cy="5145088"/>
          </a:xfrm>
          <a:prstGeom prst="rect">
            <a:avLst/>
          </a:prstGeom>
        </p:spPr>
      </p:pic>
      <p:pic>
        <p:nvPicPr>
          <p:cNvPr id="11" name="图片 10"/>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印品黑体" panose="00000500000000000000" pitchFamily="2" charset="-122"/>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印品黑体" panose="00000500000000000000" pitchFamily="2" charset="-122"/>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印品黑体" panose="00000500000000000000" pitchFamily="2" charset="-122"/>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印品黑体" panose="00000500000000000000" pitchFamily="2" charset="-122"/>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印品黑体" panose="00000500000000000000" pitchFamily="2" charset="-122"/>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印品黑体" panose="00000500000000000000" pitchFamily="2" charset="-122"/>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5.xml"/><Relationship Id="rId7" Type="http://schemas.openxmlformats.org/officeDocument/2006/relationships/themeOverride" Target="../theme/themeOverride1.xml"/><Relationship Id="rId6" Type="http://schemas.openxmlformats.org/officeDocument/2006/relationships/image" Target="../media/image7.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themeOverride" Target="../theme/themeOverride10.xml"/><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4.xml"/><Relationship Id="rId5" Type="http://schemas.openxmlformats.org/officeDocument/2006/relationships/themeOverride" Target="../theme/themeOverride11.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themeOverride" Target="../theme/themeOverride12.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4.xml"/><Relationship Id="rId7" Type="http://schemas.openxmlformats.org/officeDocument/2006/relationships/themeOverride" Target="../theme/themeOverride13.xml"/><Relationship Id="rId6" Type="http://schemas.openxmlformats.org/officeDocument/2006/relationships/image" Target="../media/image28.png"/><Relationship Id="rId5" Type="http://schemas.openxmlformats.org/officeDocument/2006/relationships/image" Target="../media/image15.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themeOverride" Target="../theme/themeOverride14.xml"/><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themeOverride" Target="../theme/themeOverride15.xml"/><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4.xml"/><Relationship Id="rId6" Type="http://schemas.openxmlformats.org/officeDocument/2006/relationships/themeOverride" Target="../theme/themeOverride16.xml"/><Relationship Id="rId5" Type="http://schemas.openxmlformats.org/officeDocument/2006/relationships/image" Target="../media/image36.svg"/><Relationship Id="rId4" Type="http://schemas.openxmlformats.org/officeDocument/2006/relationships/image" Target="../media/image15.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4.xml"/><Relationship Id="rId4" Type="http://schemas.openxmlformats.org/officeDocument/2006/relationships/themeOverride" Target="../theme/themeOverride1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4.xml"/><Relationship Id="rId4" Type="http://schemas.openxmlformats.org/officeDocument/2006/relationships/themeOverride" Target="../theme/themeOverride18.xml"/><Relationship Id="rId3" Type="http://schemas.openxmlformats.org/officeDocument/2006/relationships/image" Target="../media/image15.png"/><Relationship Id="rId2" Type="http://schemas.openxmlformats.org/officeDocument/2006/relationships/image" Target="../media/image41.jpeg"/><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4.xml"/><Relationship Id="rId6" Type="http://schemas.openxmlformats.org/officeDocument/2006/relationships/themeOverride" Target="../theme/themeOverride19.xml"/><Relationship Id="rId5" Type="http://schemas.openxmlformats.org/officeDocument/2006/relationships/image" Target="../media/image36.svg"/><Relationship Id="rId4" Type="http://schemas.openxmlformats.org/officeDocument/2006/relationships/image" Target="../media/image1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themeOverride" Target="../theme/themeOverride20.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4.xml"/><Relationship Id="rId4" Type="http://schemas.openxmlformats.org/officeDocument/2006/relationships/themeOverride" Target="../theme/themeOverride21.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4.xml"/><Relationship Id="rId3" Type="http://schemas.openxmlformats.org/officeDocument/2006/relationships/themeOverride" Target="../theme/themeOverride22.xml"/><Relationship Id="rId2" Type="http://schemas.openxmlformats.org/officeDocument/2006/relationships/image" Target="../media/image49.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themeOverride" Target="../theme/themeOverride2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4.xml"/><Relationship Id="rId3" Type="http://schemas.openxmlformats.org/officeDocument/2006/relationships/themeOverride" Target="../theme/themeOverride24.xml"/><Relationship Id="rId2" Type="http://schemas.openxmlformats.org/officeDocument/2006/relationships/image" Target="../media/image53.png"/><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themeOverride" Target="../theme/themeOverride25.xml"/><Relationship Id="rId1" Type="http://schemas.openxmlformats.org/officeDocument/2006/relationships/image" Target="../media/image54.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4.xml"/><Relationship Id="rId4" Type="http://schemas.openxmlformats.org/officeDocument/2006/relationships/themeOverride" Target="../theme/themeOverride26.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xml"/><Relationship Id="rId2" Type="http://schemas.openxmlformats.org/officeDocument/2006/relationships/themeOverride" Target="../theme/themeOverride27.xml"/><Relationship Id="rId1"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4.xml"/><Relationship Id="rId6" Type="http://schemas.openxmlformats.org/officeDocument/2006/relationships/themeOverride" Target="../theme/themeOverride28.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xml"/><Relationship Id="rId3" Type="http://schemas.openxmlformats.org/officeDocument/2006/relationships/themeOverride" Target="../theme/themeOverride29.xml"/><Relationship Id="rId2" Type="http://schemas.openxmlformats.org/officeDocument/2006/relationships/image" Target="../media/image64.png"/><Relationship Id="rId1" Type="http://schemas.openxmlformats.org/officeDocument/2006/relationships/image" Target="../media/image6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hemeOverride" Target="../theme/themeOverride30.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themeOverride" Target="../theme/themeOverride3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themeOverride" Target="../theme/themeOverride6.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4.xml"/><Relationship Id="rId5" Type="http://schemas.openxmlformats.org/officeDocument/2006/relationships/themeOverride" Target="../theme/themeOverride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hemeOverride" Target="../theme/themeOverride9.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000" b="-3000"/>
          </a:stretch>
        </a:blip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940" y="51738"/>
            <a:ext cx="6133510" cy="5143500"/>
          </a:xfrm>
          <a:prstGeom prst="rect">
            <a:avLst/>
          </a:prstGeom>
        </p:spPr>
      </p:pic>
      <p:grpSp>
        <p:nvGrpSpPr>
          <p:cNvPr id="21" name="组合 20"/>
          <p:cNvGrpSpPr/>
          <p:nvPr/>
        </p:nvGrpSpPr>
        <p:grpSpPr>
          <a:xfrm>
            <a:off x="1547948" y="1367889"/>
            <a:ext cx="6067811" cy="2094672"/>
            <a:chOff x="1405945" y="-1485672"/>
            <a:chExt cx="7058152" cy="2436548"/>
          </a:xfrm>
          <a:solidFill>
            <a:srgbClr val="5AAD9E"/>
          </a:solidFill>
        </p:grpSpPr>
        <p:sp>
          <p:nvSpPr>
            <p:cNvPr id="22" name="Freeform: Shape 19"/>
            <p:cNvSpPr/>
            <p:nvPr/>
          </p:nvSpPr>
          <p:spPr>
            <a:xfrm rot="5400000">
              <a:off x="1491282" y="-1571009"/>
              <a:ext cx="2436548" cy="2607222"/>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grpFill/>
            <a:ln w="22225">
              <a:no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latin typeface="印品黑体" panose="00000500000000000000" pitchFamily="2" charset="-122"/>
              </a:endParaRPr>
            </a:p>
          </p:txBody>
        </p:sp>
        <p:sp>
          <p:nvSpPr>
            <p:cNvPr id="23" name="Freeform: Shape 19"/>
            <p:cNvSpPr/>
            <p:nvPr/>
          </p:nvSpPr>
          <p:spPr>
            <a:xfrm rot="5400000">
              <a:off x="2381468" y="-1571009"/>
              <a:ext cx="2436548" cy="2607222"/>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grpFill/>
            <a:ln w="22225">
              <a:no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latin typeface="印品黑体" panose="00000500000000000000" pitchFamily="2" charset="-122"/>
              </a:endParaRPr>
            </a:p>
          </p:txBody>
        </p:sp>
        <p:sp>
          <p:nvSpPr>
            <p:cNvPr id="24" name="Freeform: Shape 19"/>
            <p:cNvSpPr/>
            <p:nvPr/>
          </p:nvSpPr>
          <p:spPr>
            <a:xfrm rot="5400000">
              <a:off x="3271654" y="-1571009"/>
              <a:ext cx="2436548" cy="2607222"/>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grpFill/>
            <a:ln w="22225">
              <a:no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latin typeface="印品黑体" panose="00000500000000000000" pitchFamily="2" charset="-122"/>
              </a:endParaRPr>
            </a:p>
          </p:txBody>
        </p:sp>
        <p:sp>
          <p:nvSpPr>
            <p:cNvPr id="25" name="Freeform: Shape 19"/>
            <p:cNvSpPr/>
            <p:nvPr/>
          </p:nvSpPr>
          <p:spPr>
            <a:xfrm rot="5400000">
              <a:off x="4161840" y="-1571009"/>
              <a:ext cx="2436548" cy="2607222"/>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grpFill/>
            <a:ln w="22225">
              <a:no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latin typeface="印品黑体" panose="00000500000000000000" pitchFamily="2" charset="-122"/>
              </a:endParaRPr>
            </a:p>
          </p:txBody>
        </p:sp>
        <p:sp>
          <p:nvSpPr>
            <p:cNvPr id="26" name="Freeform: Shape 19"/>
            <p:cNvSpPr/>
            <p:nvPr/>
          </p:nvSpPr>
          <p:spPr>
            <a:xfrm rot="5400000">
              <a:off x="5052026" y="-1571009"/>
              <a:ext cx="2436548" cy="2607222"/>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grpFill/>
            <a:ln w="22225">
              <a:no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latin typeface="印品黑体" panose="00000500000000000000" pitchFamily="2" charset="-122"/>
              </a:endParaRPr>
            </a:p>
          </p:txBody>
        </p:sp>
        <p:sp>
          <p:nvSpPr>
            <p:cNvPr id="27" name="Freeform: Shape 19"/>
            <p:cNvSpPr/>
            <p:nvPr/>
          </p:nvSpPr>
          <p:spPr>
            <a:xfrm rot="5400000">
              <a:off x="5942212" y="-1571009"/>
              <a:ext cx="2436548" cy="2607222"/>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grpFill/>
            <a:ln w="22225">
              <a:no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latin typeface="印品黑体" panose="00000500000000000000" pitchFamily="2" charset="-122"/>
              </a:endParaRPr>
            </a:p>
          </p:txBody>
        </p:sp>
      </p:grpSp>
      <p:sp>
        <p:nvSpPr>
          <p:cNvPr id="28" name="任意多边形: 形状 27"/>
          <p:cNvSpPr/>
          <p:nvPr/>
        </p:nvSpPr>
        <p:spPr>
          <a:xfrm rot="5400000">
            <a:off x="3572464" y="-512335"/>
            <a:ext cx="1964656" cy="5855122"/>
          </a:xfrm>
          <a:custGeom>
            <a:avLst/>
            <a:gdLst>
              <a:gd name="connsiteX0" fmla="*/ 0 w 2436548"/>
              <a:gd name="connsiteY0" fmla="*/ 6270161 h 7058152"/>
              <a:gd name="connsiteX1" fmla="*/ 0 w 2436548"/>
              <a:gd name="connsiteY1" fmla="*/ 5379975 h 7058152"/>
              <a:gd name="connsiteX2" fmla="*/ 0 w 2436548"/>
              <a:gd name="connsiteY2" fmla="*/ 5239276 h 7058152"/>
              <a:gd name="connsiteX3" fmla="*/ 0 w 2436548"/>
              <a:gd name="connsiteY3" fmla="*/ 4489789 h 7058152"/>
              <a:gd name="connsiteX4" fmla="*/ 0 w 2436548"/>
              <a:gd name="connsiteY4" fmla="*/ 4349089 h 7058152"/>
              <a:gd name="connsiteX5" fmla="*/ 0 w 2436548"/>
              <a:gd name="connsiteY5" fmla="*/ 3599603 h 7058152"/>
              <a:gd name="connsiteX6" fmla="*/ 0 w 2436548"/>
              <a:gd name="connsiteY6" fmla="*/ 3458903 h 7058152"/>
              <a:gd name="connsiteX7" fmla="*/ 0 w 2436548"/>
              <a:gd name="connsiteY7" fmla="*/ 2709417 h 7058152"/>
              <a:gd name="connsiteX8" fmla="*/ 0 w 2436548"/>
              <a:gd name="connsiteY8" fmla="*/ 2568717 h 7058152"/>
              <a:gd name="connsiteX9" fmla="*/ 0 w 2436548"/>
              <a:gd name="connsiteY9" fmla="*/ 1819231 h 7058152"/>
              <a:gd name="connsiteX10" fmla="*/ 0 w 2436548"/>
              <a:gd name="connsiteY10" fmla="*/ 1678531 h 7058152"/>
              <a:gd name="connsiteX11" fmla="*/ 0 w 2436548"/>
              <a:gd name="connsiteY11" fmla="*/ 788345 h 7058152"/>
              <a:gd name="connsiteX12" fmla="*/ 144192 w 2436548"/>
              <a:gd name="connsiteY12" fmla="*/ 548276 h 7058152"/>
              <a:gd name="connsiteX13" fmla="*/ 1074083 w 2436548"/>
              <a:gd name="connsiteY13" fmla="*/ 32834 h 7058152"/>
              <a:gd name="connsiteX14" fmla="*/ 1218275 w 2436548"/>
              <a:gd name="connsiteY14" fmla="*/ 0 h 7058152"/>
              <a:gd name="connsiteX15" fmla="*/ 1362467 w 2436548"/>
              <a:gd name="connsiteY15" fmla="*/ 32834 h 7058152"/>
              <a:gd name="connsiteX16" fmla="*/ 2292356 w 2436548"/>
              <a:gd name="connsiteY16" fmla="*/ 548276 h 7058152"/>
              <a:gd name="connsiteX17" fmla="*/ 2436548 w 2436548"/>
              <a:gd name="connsiteY17" fmla="*/ 788345 h 7058152"/>
              <a:gd name="connsiteX18" fmla="*/ 2436548 w 2436548"/>
              <a:gd name="connsiteY18" fmla="*/ 1567550 h 7058152"/>
              <a:gd name="connsiteX19" fmla="*/ 2436548 w 2436548"/>
              <a:gd name="connsiteY19" fmla="*/ 1678531 h 7058152"/>
              <a:gd name="connsiteX20" fmla="*/ 2436548 w 2436548"/>
              <a:gd name="connsiteY20" fmla="*/ 1690370 h 7058152"/>
              <a:gd name="connsiteX21" fmla="*/ 2436548 w 2436548"/>
              <a:gd name="connsiteY21" fmla="*/ 1764868 h 7058152"/>
              <a:gd name="connsiteX22" fmla="*/ 2436548 w 2436548"/>
              <a:gd name="connsiteY22" fmla="*/ 1803123 h 7058152"/>
              <a:gd name="connsiteX23" fmla="*/ 2436548 w 2436548"/>
              <a:gd name="connsiteY23" fmla="*/ 1817218 h 7058152"/>
              <a:gd name="connsiteX24" fmla="*/ 2436548 w 2436548"/>
              <a:gd name="connsiteY24" fmla="*/ 1819231 h 7058152"/>
              <a:gd name="connsiteX25" fmla="*/ 2436548 w 2436548"/>
              <a:gd name="connsiteY25" fmla="*/ 1942135 h 7058152"/>
              <a:gd name="connsiteX26" fmla="*/ 2436548 w 2436548"/>
              <a:gd name="connsiteY26" fmla="*/ 2457736 h 7058152"/>
              <a:gd name="connsiteX27" fmla="*/ 2436548 w 2436548"/>
              <a:gd name="connsiteY27" fmla="*/ 2568717 h 7058152"/>
              <a:gd name="connsiteX28" fmla="*/ 2436548 w 2436548"/>
              <a:gd name="connsiteY28" fmla="*/ 2580556 h 7058152"/>
              <a:gd name="connsiteX29" fmla="*/ 2436548 w 2436548"/>
              <a:gd name="connsiteY29" fmla="*/ 2655054 h 7058152"/>
              <a:gd name="connsiteX30" fmla="*/ 2436548 w 2436548"/>
              <a:gd name="connsiteY30" fmla="*/ 2693309 h 7058152"/>
              <a:gd name="connsiteX31" fmla="*/ 2436548 w 2436548"/>
              <a:gd name="connsiteY31" fmla="*/ 2707403 h 7058152"/>
              <a:gd name="connsiteX32" fmla="*/ 2436548 w 2436548"/>
              <a:gd name="connsiteY32" fmla="*/ 2709417 h 7058152"/>
              <a:gd name="connsiteX33" fmla="*/ 2436548 w 2436548"/>
              <a:gd name="connsiteY33" fmla="*/ 2832321 h 7058152"/>
              <a:gd name="connsiteX34" fmla="*/ 2436548 w 2436548"/>
              <a:gd name="connsiteY34" fmla="*/ 3347922 h 7058152"/>
              <a:gd name="connsiteX35" fmla="*/ 2436548 w 2436548"/>
              <a:gd name="connsiteY35" fmla="*/ 3458903 h 7058152"/>
              <a:gd name="connsiteX36" fmla="*/ 2436548 w 2436548"/>
              <a:gd name="connsiteY36" fmla="*/ 3470742 h 7058152"/>
              <a:gd name="connsiteX37" fmla="*/ 2436548 w 2436548"/>
              <a:gd name="connsiteY37" fmla="*/ 3545240 h 7058152"/>
              <a:gd name="connsiteX38" fmla="*/ 2436548 w 2436548"/>
              <a:gd name="connsiteY38" fmla="*/ 3583495 h 7058152"/>
              <a:gd name="connsiteX39" fmla="*/ 2436548 w 2436548"/>
              <a:gd name="connsiteY39" fmla="*/ 3597589 h 7058152"/>
              <a:gd name="connsiteX40" fmla="*/ 2436548 w 2436548"/>
              <a:gd name="connsiteY40" fmla="*/ 3599603 h 7058152"/>
              <a:gd name="connsiteX41" fmla="*/ 2436548 w 2436548"/>
              <a:gd name="connsiteY41" fmla="*/ 3618952 h 7058152"/>
              <a:gd name="connsiteX42" fmla="*/ 2436548 w 2436548"/>
              <a:gd name="connsiteY42" fmla="*/ 4306313 h 7058152"/>
              <a:gd name="connsiteX43" fmla="*/ 2436548 w 2436548"/>
              <a:gd name="connsiteY43" fmla="*/ 4349089 h 7058152"/>
              <a:gd name="connsiteX44" fmla="*/ 2436548 w 2436548"/>
              <a:gd name="connsiteY44" fmla="*/ 4360928 h 7058152"/>
              <a:gd name="connsiteX45" fmla="*/ 2436548 w 2436548"/>
              <a:gd name="connsiteY45" fmla="*/ 4435426 h 7058152"/>
              <a:gd name="connsiteX46" fmla="*/ 2436548 w 2436548"/>
              <a:gd name="connsiteY46" fmla="*/ 4473682 h 7058152"/>
              <a:gd name="connsiteX47" fmla="*/ 2436548 w 2436548"/>
              <a:gd name="connsiteY47" fmla="*/ 4487776 h 7058152"/>
              <a:gd name="connsiteX48" fmla="*/ 2436548 w 2436548"/>
              <a:gd name="connsiteY48" fmla="*/ 4489789 h 7058152"/>
              <a:gd name="connsiteX49" fmla="*/ 2436548 w 2436548"/>
              <a:gd name="connsiteY49" fmla="*/ 4509139 h 7058152"/>
              <a:gd name="connsiteX50" fmla="*/ 2436548 w 2436548"/>
              <a:gd name="connsiteY50" fmla="*/ 5196500 h 7058152"/>
              <a:gd name="connsiteX51" fmla="*/ 2436548 w 2436548"/>
              <a:gd name="connsiteY51" fmla="*/ 5239276 h 7058152"/>
              <a:gd name="connsiteX52" fmla="*/ 2436548 w 2436548"/>
              <a:gd name="connsiteY52" fmla="*/ 5251115 h 7058152"/>
              <a:gd name="connsiteX53" fmla="*/ 2436548 w 2436548"/>
              <a:gd name="connsiteY53" fmla="*/ 5293649 h 7058152"/>
              <a:gd name="connsiteX54" fmla="*/ 2436548 w 2436548"/>
              <a:gd name="connsiteY54" fmla="*/ 5325612 h 7058152"/>
              <a:gd name="connsiteX55" fmla="*/ 2436548 w 2436548"/>
              <a:gd name="connsiteY55" fmla="*/ 5363868 h 7058152"/>
              <a:gd name="connsiteX56" fmla="*/ 2436548 w 2436548"/>
              <a:gd name="connsiteY56" fmla="*/ 5377962 h 7058152"/>
              <a:gd name="connsiteX57" fmla="*/ 2436548 w 2436548"/>
              <a:gd name="connsiteY57" fmla="*/ 5379975 h 7058152"/>
              <a:gd name="connsiteX58" fmla="*/ 2436548 w 2436548"/>
              <a:gd name="connsiteY58" fmla="*/ 5420738 h 7058152"/>
              <a:gd name="connsiteX59" fmla="*/ 2436548 w 2436548"/>
              <a:gd name="connsiteY59" fmla="*/ 6270161 h 7058152"/>
              <a:gd name="connsiteX60" fmla="*/ 2292356 w 2436548"/>
              <a:gd name="connsiteY60" fmla="*/ 6510230 h 7058152"/>
              <a:gd name="connsiteX61" fmla="*/ 1362466 w 2436548"/>
              <a:gd name="connsiteY61" fmla="*/ 7024261 h 7058152"/>
              <a:gd name="connsiteX62" fmla="*/ 1074083 w 2436548"/>
              <a:gd name="connsiteY62" fmla="*/ 7024261 h 7058152"/>
              <a:gd name="connsiteX63" fmla="*/ 144192 w 2436548"/>
              <a:gd name="connsiteY63" fmla="*/ 6510230 h 7058152"/>
              <a:gd name="connsiteX64" fmla="*/ 0 w 2436548"/>
              <a:gd name="connsiteY64" fmla="*/ 6270161 h 70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36548" h="7058152">
                <a:moveTo>
                  <a:pt x="0" y="6270161"/>
                </a:moveTo>
                <a:lnTo>
                  <a:pt x="0" y="5379975"/>
                </a:lnTo>
                <a:lnTo>
                  <a:pt x="0" y="5239276"/>
                </a:lnTo>
                <a:lnTo>
                  <a:pt x="0" y="4489789"/>
                </a:lnTo>
                <a:lnTo>
                  <a:pt x="0" y="4349089"/>
                </a:lnTo>
                <a:lnTo>
                  <a:pt x="0" y="3599603"/>
                </a:lnTo>
                <a:lnTo>
                  <a:pt x="0" y="3458903"/>
                </a:lnTo>
                <a:lnTo>
                  <a:pt x="0" y="2709417"/>
                </a:lnTo>
                <a:lnTo>
                  <a:pt x="0" y="2568717"/>
                </a:lnTo>
                <a:lnTo>
                  <a:pt x="0" y="1819231"/>
                </a:lnTo>
                <a:lnTo>
                  <a:pt x="0" y="1678531"/>
                </a:lnTo>
                <a:lnTo>
                  <a:pt x="0" y="788345"/>
                </a:lnTo>
                <a:cubicBezTo>
                  <a:pt x="0" y="699379"/>
                  <a:pt x="64740" y="592053"/>
                  <a:pt x="144192" y="548276"/>
                </a:cubicBezTo>
                <a:cubicBezTo>
                  <a:pt x="1074083" y="32834"/>
                  <a:pt x="1074083" y="32834"/>
                  <a:pt x="1074083" y="32834"/>
                </a:cubicBezTo>
                <a:cubicBezTo>
                  <a:pt x="1113809" y="10945"/>
                  <a:pt x="1166041" y="0"/>
                  <a:pt x="1218275" y="0"/>
                </a:cubicBezTo>
                <a:cubicBezTo>
                  <a:pt x="1270507" y="0"/>
                  <a:pt x="1322740" y="10945"/>
                  <a:pt x="1362467" y="32834"/>
                </a:cubicBezTo>
                <a:cubicBezTo>
                  <a:pt x="2292356" y="548276"/>
                  <a:pt x="2292356" y="548276"/>
                  <a:pt x="2292356" y="548276"/>
                </a:cubicBezTo>
                <a:cubicBezTo>
                  <a:pt x="2371809" y="592053"/>
                  <a:pt x="2436548" y="699379"/>
                  <a:pt x="2436548" y="788345"/>
                </a:cubicBezTo>
                <a:cubicBezTo>
                  <a:pt x="2436548" y="1174927"/>
                  <a:pt x="2436548" y="1416541"/>
                  <a:pt x="2436548" y="1567550"/>
                </a:cubicBezTo>
                <a:lnTo>
                  <a:pt x="2436548" y="1678531"/>
                </a:lnTo>
                <a:lnTo>
                  <a:pt x="2436548" y="1690370"/>
                </a:lnTo>
                <a:lnTo>
                  <a:pt x="2436548" y="1764868"/>
                </a:lnTo>
                <a:lnTo>
                  <a:pt x="2436548" y="1803123"/>
                </a:lnTo>
                <a:lnTo>
                  <a:pt x="2436548" y="1817218"/>
                </a:lnTo>
                <a:lnTo>
                  <a:pt x="2436548" y="1819231"/>
                </a:lnTo>
                <a:lnTo>
                  <a:pt x="2436548" y="1942135"/>
                </a:lnTo>
                <a:cubicBezTo>
                  <a:pt x="2436548" y="2180257"/>
                  <a:pt x="2436548" y="2344479"/>
                  <a:pt x="2436548" y="2457736"/>
                </a:cubicBezTo>
                <a:lnTo>
                  <a:pt x="2436548" y="2568717"/>
                </a:lnTo>
                <a:lnTo>
                  <a:pt x="2436548" y="2580556"/>
                </a:lnTo>
                <a:lnTo>
                  <a:pt x="2436548" y="2655054"/>
                </a:lnTo>
                <a:lnTo>
                  <a:pt x="2436548" y="2693309"/>
                </a:lnTo>
                <a:lnTo>
                  <a:pt x="2436548" y="2707403"/>
                </a:lnTo>
                <a:lnTo>
                  <a:pt x="2436548" y="2709417"/>
                </a:lnTo>
                <a:lnTo>
                  <a:pt x="2436548" y="2832321"/>
                </a:lnTo>
                <a:cubicBezTo>
                  <a:pt x="2436548" y="3070443"/>
                  <a:pt x="2436548" y="3234665"/>
                  <a:pt x="2436548" y="3347922"/>
                </a:cubicBezTo>
                <a:lnTo>
                  <a:pt x="2436548" y="3458903"/>
                </a:lnTo>
                <a:lnTo>
                  <a:pt x="2436548" y="3470742"/>
                </a:lnTo>
                <a:lnTo>
                  <a:pt x="2436548" y="3545240"/>
                </a:lnTo>
                <a:lnTo>
                  <a:pt x="2436548" y="3583495"/>
                </a:lnTo>
                <a:lnTo>
                  <a:pt x="2436548" y="3597589"/>
                </a:lnTo>
                <a:lnTo>
                  <a:pt x="2436548" y="3599603"/>
                </a:lnTo>
                <a:lnTo>
                  <a:pt x="2436548" y="3618952"/>
                </a:lnTo>
                <a:cubicBezTo>
                  <a:pt x="2436548" y="3971605"/>
                  <a:pt x="2436548" y="4181448"/>
                  <a:pt x="2436548" y="4306313"/>
                </a:cubicBezTo>
                <a:lnTo>
                  <a:pt x="2436548" y="4349089"/>
                </a:lnTo>
                <a:lnTo>
                  <a:pt x="2436548" y="4360928"/>
                </a:lnTo>
                <a:lnTo>
                  <a:pt x="2436548" y="4435426"/>
                </a:lnTo>
                <a:lnTo>
                  <a:pt x="2436548" y="4473682"/>
                </a:lnTo>
                <a:lnTo>
                  <a:pt x="2436548" y="4487776"/>
                </a:lnTo>
                <a:lnTo>
                  <a:pt x="2436548" y="4489789"/>
                </a:lnTo>
                <a:lnTo>
                  <a:pt x="2436548" y="4509139"/>
                </a:lnTo>
                <a:cubicBezTo>
                  <a:pt x="2436548" y="4861792"/>
                  <a:pt x="2436548" y="5071635"/>
                  <a:pt x="2436548" y="5196500"/>
                </a:cubicBezTo>
                <a:lnTo>
                  <a:pt x="2436548" y="5239276"/>
                </a:lnTo>
                <a:lnTo>
                  <a:pt x="2436548" y="5251115"/>
                </a:lnTo>
                <a:lnTo>
                  <a:pt x="2436548" y="5293649"/>
                </a:lnTo>
                <a:lnTo>
                  <a:pt x="2436548" y="5325612"/>
                </a:lnTo>
                <a:lnTo>
                  <a:pt x="2436548" y="5363868"/>
                </a:lnTo>
                <a:lnTo>
                  <a:pt x="2436548" y="5377962"/>
                </a:lnTo>
                <a:lnTo>
                  <a:pt x="2436548" y="5379975"/>
                </a:lnTo>
                <a:lnTo>
                  <a:pt x="2436548" y="5420738"/>
                </a:lnTo>
                <a:cubicBezTo>
                  <a:pt x="2436548" y="6270161"/>
                  <a:pt x="2436548" y="6270161"/>
                  <a:pt x="2436548" y="6270161"/>
                </a:cubicBezTo>
                <a:cubicBezTo>
                  <a:pt x="2436548" y="6357715"/>
                  <a:pt x="2371809" y="6465040"/>
                  <a:pt x="2292356" y="6510230"/>
                </a:cubicBezTo>
                <a:cubicBezTo>
                  <a:pt x="1362466" y="7024261"/>
                  <a:pt x="1362466" y="7024261"/>
                  <a:pt x="1362466" y="7024261"/>
                </a:cubicBezTo>
                <a:cubicBezTo>
                  <a:pt x="1283014" y="7069450"/>
                  <a:pt x="1153535" y="7069450"/>
                  <a:pt x="1074083" y="7024261"/>
                </a:cubicBezTo>
                <a:cubicBezTo>
                  <a:pt x="144192" y="6510230"/>
                  <a:pt x="144192" y="6510230"/>
                  <a:pt x="144192" y="6510230"/>
                </a:cubicBezTo>
                <a:cubicBezTo>
                  <a:pt x="64740" y="6465040"/>
                  <a:pt x="0" y="6357715"/>
                  <a:pt x="0" y="6270161"/>
                </a:cubicBezTo>
                <a:close/>
              </a:path>
            </a:pathLst>
          </a:custGeom>
          <a:noFill/>
          <a:ln w="22225">
            <a:solidFill>
              <a:schemeClr val="bg1"/>
            </a:solidFill>
          </a:ln>
        </p:spPr>
        <p:style>
          <a:lnRef idx="1">
            <a:schemeClr val="accent1"/>
          </a:lnRef>
          <a:fillRef idx="0">
            <a:schemeClr val="accent1"/>
          </a:fillRef>
          <a:effectRef idx="0">
            <a:schemeClr val="accent1"/>
          </a:effectRef>
          <a:fontRef idx="minor">
            <a:schemeClr val="tx1"/>
          </a:fontRef>
        </p:style>
        <p:txBody>
          <a:bodyPr wrap="square" anchor="ctr">
            <a:noAutofit/>
          </a:bodyPr>
          <a:lstStyle/>
          <a:p>
            <a:pPr algn="ctr"/>
            <a:endParaRPr dirty="0">
              <a:latin typeface="印品黑体" panose="00000500000000000000" pitchFamily="2" charset="-122"/>
            </a:endParaRPr>
          </a:p>
        </p:txBody>
      </p:sp>
      <p:sp>
        <p:nvSpPr>
          <p:cNvPr id="37" name="TextBox 71"/>
          <p:cNvSpPr txBox="1"/>
          <p:nvPr/>
        </p:nvSpPr>
        <p:spPr>
          <a:xfrm>
            <a:off x="2079913" y="2751182"/>
            <a:ext cx="4970780" cy="306705"/>
          </a:xfrm>
          <a:prstGeom prst="rect">
            <a:avLst/>
          </a:prstGeom>
          <a:noFill/>
        </p:spPr>
        <p:txBody>
          <a:bodyPr wrap="none" rtlCol="0">
            <a:spAutoFit/>
          </a:bodyPr>
          <a:lstStyle/>
          <a:p>
            <a:r>
              <a:rPr lang="zh-CN" altLang="en-US" sz="1400" dirty="0">
                <a:solidFill>
                  <a:schemeClr val="bg1"/>
                </a:solidFill>
                <a:latin typeface="印品黑体" panose="00000500000000000000" pitchFamily="2" charset="-122"/>
                <a:ea typeface="印品黑体" panose="00000500000000000000" pitchFamily="2" charset="-122"/>
              </a:rPr>
              <a:t>答辩人：</a:t>
            </a:r>
            <a:r>
              <a:rPr lang="en-US" altLang="zh-CN" sz="1400" dirty="0">
                <a:solidFill>
                  <a:schemeClr val="bg1"/>
                </a:solidFill>
                <a:latin typeface="印品黑体" panose="00000500000000000000" pitchFamily="2" charset="-122"/>
                <a:ea typeface="印品黑体" panose="00000500000000000000" pitchFamily="2" charset="-122"/>
              </a:rPr>
              <a:t> </a:t>
            </a:r>
            <a:r>
              <a:rPr lang="zh-CN" altLang="en-US" sz="1400" dirty="0">
                <a:solidFill>
                  <a:schemeClr val="bg1"/>
                </a:solidFill>
                <a:latin typeface="印品黑体" panose="00000500000000000000" pitchFamily="2" charset="-122"/>
                <a:ea typeface="印品黑体" panose="00000500000000000000" pitchFamily="2" charset="-122"/>
              </a:rPr>
              <a:t>王冠群</a:t>
            </a:r>
            <a:r>
              <a:rPr lang="en-US" altLang="zh-CN" sz="1400" dirty="0">
                <a:solidFill>
                  <a:schemeClr val="bg1"/>
                </a:solidFill>
                <a:latin typeface="印品黑体" panose="00000500000000000000" pitchFamily="2" charset="-122"/>
                <a:ea typeface="印品黑体" panose="00000500000000000000" pitchFamily="2" charset="-122"/>
              </a:rPr>
              <a:t>		      </a:t>
            </a:r>
            <a:r>
              <a:rPr lang="zh-CN" altLang="en-US" sz="1400" dirty="0">
                <a:solidFill>
                  <a:schemeClr val="bg1"/>
                </a:solidFill>
                <a:latin typeface="印品黑体" panose="00000500000000000000" pitchFamily="2" charset="-122"/>
                <a:ea typeface="印品黑体" panose="00000500000000000000" pitchFamily="2" charset="-122"/>
              </a:rPr>
              <a:t>指导老师：</a:t>
            </a:r>
            <a:r>
              <a:rPr lang="en-US" altLang="zh-CN" sz="1400" dirty="0">
                <a:solidFill>
                  <a:schemeClr val="bg1"/>
                </a:solidFill>
                <a:latin typeface="印品黑体" panose="00000500000000000000" pitchFamily="2" charset="-122"/>
                <a:ea typeface="印品黑体" panose="00000500000000000000" pitchFamily="2" charset="-122"/>
              </a:rPr>
              <a:t> </a:t>
            </a:r>
            <a:r>
              <a:rPr lang="zh-CN" altLang="en-US" sz="1400" dirty="0">
                <a:solidFill>
                  <a:schemeClr val="bg1"/>
                </a:solidFill>
                <a:latin typeface="印品黑体" panose="00000500000000000000" pitchFamily="2" charset="-122"/>
                <a:ea typeface="印品黑体" panose="00000500000000000000" pitchFamily="2" charset="-122"/>
              </a:rPr>
              <a:t>刘永彬</a:t>
            </a:r>
            <a:endParaRPr lang="zh-CN" altLang="en-US" sz="1400" dirty="0">
              <a:solidFill>
                <a:schemeClr val="bg1"/>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4651590" y="-3209829"/>
            <a:ext cx="7289986" cy="6990503"/>
            <a:chOff x="4038018" y="-2900668"/>
            <a:chExt cx="7289986" cy="6990503"/>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4994340" y="-1411478"/>
              <a:ext cx="4332447" cy="3570061"/>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8064" flipH="1" flipV="1">
              <a:off x="6995557" y="519774"/>
              <a:ext cx="4332447" cy="3570061"/>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4038018" y="-2900668"/>
              <a:ext cx="4332447" cy="3570061"/>
            </a:xfrm>
            <a:prstGeom prst="rect">
              <a:avLst/>
            </a:prstGeom>
          </p:spPr>
        </p:pic>
      </p:grpSp>
      <p:grpSp>
        <p:nvGrpSpPr>
          <p:cNvPr id="9" name="组合 8"/>
          <p:cNvGrpSpPr/>
          <p:nvPr/>
        </p:nvGrpSpPr>
        <p:grpSpPr>
          <a:xfrm>
            <a:off x="-2477723" y="2176279"/>
            <a:ext cx="7321890" cy="5520901"/>
            <a:chOff x="-2433908" y="2223904"/>
            <a:chExt cx="7321890" cy="5520901"/>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pic>
        <p:nvPicPr>
          <p:cNvPr id="2" name="抒情">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17561633" y="1191468"/>
            <a:ext cx="609600" cy="609600"/>
          </a:xfrm>
          <a:prstGeom prst="rect">
            <a:avLst/>
          </a:prstGeom>
        </p:spPr>
      </p:pic>
      <p:sp>
        <p:nvSpPr>
          <p:cNvPr id="38" name="矩形 37"/>
          <p:cNvSpPr/>
          <p:nvPr/>
        </p:nvSpPr>
        <p:spPr>
          <a:xfrm>
            <a:off x="2512060" y="1588135"/>
            <a:ext cx="3604260" cy="706755"/>
          </a:xfrm>
          <a:prstGeom prst="rect">
            <a:avLst/>
          </a:prstGeom>
        </p:spPr>
        <p:txBody>
          <a:bodyPr wrap="square">
            <a:spAutoFit/>
          </a:bodyPr>
          <a:lstStyle/>
          <a:p>
            <a:pPr fontAlgn="auto">
              <a:spcBef>
                <a:spcPts val="0"/>
              </a:spcBef>
              <a:spcAft>
                <a:spcPts val="0"/>
              </a:spcAft>
              <a:defRPr/>
            </a:pPr>
            <a:r>
              <a:rPr lang="zh-CN" sz="4000" spc="300" dirty="0">
                <a:solidFill>
                  <a:schemeClr val="bg1"/>
                </a:solidFill>
                <a:latin typeface="印品黑体" panose="00000500000000000000" pitchFamily="2" charset="-122"/>
                <a:ea typeface="印品黑体" panose="00000500000000000000" pitchFamily="2" charset="-122"/>
                <a:sym typeface="微软雅黑" panose="020B0503020204020204" pitchFamily="34" charset="-122"/>
              </a:rPr>
              <a:t>机器学习汇报</a:t>
            </a:r>
            <a:endParaRPr lang="zh-CN" sz="4000" spc="300" dirty="0">
              <a:solidFill>
                <a:schemeClr val="bg1"/>
              </a:solidFill>
              <a:latin typeface="印品黑体" panose="00000500000000000000" pitchFamily="2" charset="-122"/>
              <a:ea typeface="印品黑体" panose="00000500000000000000" pitchFamily="2" charset="-122"/>
              <a:sym typeface="微软雅黑" panose="020B0503020204020204" pitchFamily="34" charset="-122"/>
            </a:endParaRPr>
          </a:p>
        </p:txBody>
      </p:sp>
      <p:sp>
        <p:nvSpPr>
          <p:cNvPr id="3" name="矩形 2"/>
          <p:cNvSpPr/>
          <p:nvPr/>
        </p:nvSpPr>
        <p:spPr>
          <a:xfrm>
            <a:off x="3709670" y="2186940"/>
            <a:ext cx="3376295" cy="456565"/>
          </a:xfrm>
          <a:prstGeom prst="rect">
            <a:avLst/>
          </a:prstGeom>
        </p:spPr>
        <p:txBody>
          <a:bodyPr wrap="square">
            <a:noAutofit/>
          </a:bodyPr>
          <a:p>
            <a:pPr algn="dist"/>
            <a:r>
              <a:rPr lang="zh-CN" b="1" dirty="0">
                <a:gradFill>
                  <a:gsLst>
                    <a:gs pos="100000">
                      <a:schemeClr val="bg1">
                        <a:lumMod val="85000"/>
                      </a:schemeClr>
                    </a:gs>
                    <a:gs pos="0">
                      <a:schemeClr val="bg1"/>
                    </a:gs>
                  </a:gsLst>
                  <a:lin ang="16200000" scaled="1"/>
                </a:gradFill>
                <a:sym typeface="+mn-ea"/>
              </a:rPr>
              <a:t>基于</a:t>
            </a:r>
            <a:r>
              <a:rPr lang="en-US" altLang="zh-CN" b="1" dirty="0">
                <a:gradFill>
                  <a:gsLst>
                    <a:gs pos="100000">
                      <a:schemeClr val="bg1">
                        <a:lumMod val="85000"/>
                      </a:schemeClr>
                    </a:gs>
                    <a:gs pos="0">
                      <a:schemeClr val="bg1"/>
                    </a:gs>
                  </a:gsLst>
                  <a:lin ang="16200000" scaled="1"/>
                </a:gradFill>
                <a:sym typeface="+mn-ea"/>
              </a:rPr>
              <a:t>LGBM</a:t>
            </a:r>
            <a:r>
              <a:rPr lang="zh-CN" altLang="en-US" b="1" dirty="0">
                <a:gradFill>
                  <a:gsLst>
                    <a:gs pos="100000">
                      <a:schemeClr val="bg1">
                        <a:lumMod val="85000"/>
                      </a:schemeClr>
                    </a:gs>
                    <a:gs pos="0">
                      <a:schemeClr val="bg1"/>
                    </a:gs>
                  </a:gsLst>
                  <a:lin ang="16200000" scaled="1"/>
                </a:gradFill>
                <a:sym typeface="+mn-ea"/>
              </a:rPr>
              <a:t>的系统认证风险预测</a:t>
            </a:r>
            <a:endParaRPr lang="zh-CN" altLang="en-US" b="1" spc="300" dirty="0">
              <a:gradFill>
                <a:gsLst>
                  <a:gs pos="100000">
                    <a:schemeClr val="bg1">
                      <a:lumMod val="85000"/>
                    </a:schemeClr>
                  </a:gs>
                  <a:gs pos="0">
                    <a:schemeClr val="bg1"/>
                  </a:gs>
                </a:gsLst>
                <a:lin ang="16200000" scaled="1"/>
              </a:gradFill>
              <a:latin typeface="印品黑体" panose="00000500000000000000" pitchFamily="2" charset="-122"/>
              <a:ea typeface="印品黑体" panose="00000500000000000000"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750"/>
                                        <p:tgtEl>
                                          <p:spTgt spid="8"/>
                                        </p:tgtEl>
                                      </p:cBhvr>
                                    </p:animEffect>
                                  </p:childTnLst>
                                </p:cTn>
                              </p:par>
                              <p:par>
                                <p:cTn id="10" presetID="10"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par>
                          <p:cTn id="13" fill="hold">
                            <p:stCondLst>
                              <p:cond delay="0"/>
                            </p:stCondLst>
                            <p:childTnLst>
                              <p:par>
                                <p:cTn id="14" presetID="16" presetClass="entr" presetSubtype="21"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750"/>
                                        <p:tgtEl>
                                          <p:spTgt spid="21"/>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arn(outVertical)">
                                      <p:cBhvr>
                                        <p:cTn id="19" dur="750"/>
                                        <p:tgtEl>
                                          <p:spTgt spid="28"/>
                                        </p:tgtEl>
                                      </p:cBhvr>
                                    </p:animEffect>
                                  </p:childTnLst>
                                </p:cTn>
                              </p:par>
                            </p:childTnLst>
                          </p:cTn>
                        </p:par>
                        <p:par>
                          <p:cTn id="20" fill="hold">
                            <p:stCondLst>
                              <p:cond delay="1000"/>
                            </p:stCondLst>
                            <p:childTnLst>
                              <p:par>
                                <p:cTn id="21" presetID="5" presetClass="entr" presetSubtype="1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checkerboard(across)">
                                      <p:cBhvr>
                                        <p:cTn id="23" dur="500"/>
                                        <p:tgtEl>
                                          <p:spTgt spid="38"/>
                                        </p:tgtEl>
                                      </p:cBhvr>
                                    </p:animEffect>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5" presetClass="entr" presetSubtype="1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checkerboard(across)">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hold" display="0">
                  <p:stCondLst>
                    <p:cond delay="indefinite"/>
                  </p:stCondLst>
                  <p:endCondLst>
                    <p:cond evt="onStopAudio" delay="0">
                      <p:tgtEl>
                        <p:sldTgt/>
                      </p:tgtEl>
                    </p:cond>
                  </p:endCondLst>
                </p:cTn>
                <p:tgtEl>
                  <p:spTgt spid="2"/>
                </p:tgtEl>
              </p:cMediaNode>
            </p:audio>
          </p:childTnLst>
        </p:cTn>
      </p:par>
    </p:tnLst>
    <p:bldLst>
      <p:bldP spid="28" grpId="0" bldLvl="0" animBg="1"/>
      <p:bldP spid="37" grpId="0"/>
      <p:bldP spid="38"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数据挖掘与清洗</a:t>
            </a:r>
            <a:endParaRPr lang="en-US" altLang="zh-CN" sz="1800" dirty="0">
              <a:solidFill>
                <a:srgbClr val="778495"/>
              </a:solidFill>
              <a:latin typeface="印品黑体" panose="00000500000000000000" pitchFamily="2" charset="-122"/>
              <a:ea typeface="印品黑体" panose="00000500000000000000" pitchFamily="2" charset="-122"/>
            </a:endParaRPr>
          </a:p>
        </p:txBody>
      </p:sp>
      <p:sp>
        <p:nvSpPr>
          <p:cNvPr id="4" name="TextBox 33"/>
          <p:cNvSpPr txBox="1"/>
          <p:nvPr/>
        </p:nvSpPr>
        <p:spPr bwMode="auto">
          <a:xfrm>
            <a:off x="723900" y="572135"/>
            <a:ext cx="7458710" cy="676275"/>
          </a:xfrm>
          <a:prstGeom prst="rect">
            <a:avLst/>
          </a:prstGeom>
          <a:noFill/>
        </p:spPr>
        <p:txBody>
          <a:bodyPr wrap="square" lIns="90000" tIns="46800" rIns="360000" bIns="46800"/>
          <a:p>
            <a:pPr indent="457200" algn="l" latinLnBrk="0">
              <a:lnSpc>
                <a:spcPct val="120000"/>
              </a:lnSpc>
            </a:pPr>
            <a:r>
              <a:rPr lang="zh-CN" sz="1400" b="0" dirty="0">
                <a:solidFill>
                  <a:schemeClr val="tx1">
                    <a:lumMod val="85000"/>
                    <a:lumOff val="15000"/>
                  </a:schemeClr>
                </a:solidFill>
                <a:effectLst/>
                <a:latin typeface="印品黑体" panose="00000500000000000000" pitchFamily="2" charset="-122"/>
              </a:rPr>
              <a:t>对训练集每列的唯一值情况进行统计并画出柱状图，可以发现训练集中每条样本的</a:t>
            </a:r>
            <a:r>
              <a:rPr lang="en-US" altLang="zh-CN" sz="1400" b="0" dirty="0">
                <a:solidFill>
                  <a:schemeClr val="tx1">
                    <a:lumMod val="85000"/>
                    <a:lumOff val="15000"/>
                  </a:schemeClr>
                </a:solidFill>
                <a:effectLst/>
                <a:latin typeface="印品黑体" panose="00000500000000000000" pitchFamily="2" charset="-122"/>
              </a:rPr>
              <a:t>session_id</a:t>
            </a:r>
            <a:r>
              <a:rPr lang="zh-CN" altLang="en-US" sz="1400" b="0" dirty="0">
                <a:solidFill>
                  <a:schemeClr val="tx1">
                    <a:lumMod val="85000"/>
                    <a:lumOff val="15000"/>
                  </a:schemeClr>
                </a:solidFill>
                <a:effectLst/>
                <a:latin typeface="印品黑体" panose="00000500000000000000" pitchFamily="2" charset="-122"/>
              </a:rPr>
              <a:t>和</a:t>
            </a:r>
            <a:r>
              <a:rPr lang="en-US" altLang="zh-CN" sz="1400" b="0" dirty="0">
                <a:solidFill>
                  <a:schemeClr val="tx1">
                    <a:lumMod val="85000"/>
                    <a:lumOff val="15000"/>
                  </a:schemeClr>
                </a:solidFill>
                <a:effectLst/>
                <a:latin typeface="印品黑体" panose="00000500000000000000" pitchFamily="2" charset="-122"/>
              </a:rPr>
              <a:t>op_date</a:t>
            </a:r>
            <a:r>
              <a:rPr lang="zh-CN" altLang="en-US" sz="1400" b="0" dirty="0">
                <a:solidFill>
                  <a:schemeClr val="tx1">
                    <a:lumMod val="85000"/>
                    <a:lumOff val="15000"/>
                  </a:schemeClr>
                </a:solidFill>
                <a:effectLst/>
                <a:latin typeface="印品黑体" panose="00000500000000000000" pitchFamily="2" charset="-122"/>
              </a:rPr>
              <a:t>均不同，因此不存在数据的缺失。由于数据差距较为悬殊，这里取</a:t>
            </a:r>
            <a:r>
              <a:rPr lang="en-US" altLang="zh-CN" sz="1400" b="0" dirty="0">
                <a:solidFill>
                  <a:schemeClr val="tx1">
                    <a:lumMod val="85000"/>
                    <a:lumOff val="15000"/>
                  </a:schemeClr>
                </a:solidFill>
                <a:effectLst/>
                <a:latin typeface="印品黑体" panose="00000500000000000000" pitchFamily="2" charset="-122"/>
              </a:rPr>
              <a:t>log10</a:t>
            </a:r>
            <a:r>
              <a:rPr lang="zh-CN" altLang="en-US" sz="1400" b="0" dirty="0">
                <a:solidFill>
                  <a:schemeClr val="tx1">
                    <a:lumMod val="85000"/>
                    <a:lumOff val="15000"/>
                  </a:schemeClr>
                </a:solidFill>
                <a:effectLst/>
                <a:latin typeface="印品黑体" panose="00000500000000000000" pitchFamily="2" charset="-122"/>
              </a:rPr>
              <a:t>之后结果进行统计</a:t>
            </a:r>
            <a:endParaRPr lang="zh-CN" altLang="en-US" sz="1400" b="0" dirty="0">
              <a:solidFill>
                <a:schemeClr val="tx1">
                  <a:lumMod val="85000"/>
                  <a:lumOff val="15000"/>
                </a:schemeClr>
              </a:solidFill>
              <a:effectLst/>
              <a:latin typeface="印品黑体" panose="00000500000000000000" pitchFamily="2" charset="-122"/>
            </a:endParaRPr>
          </a:p>
        </p:txBody>
      </p:sp>
      <p:pic>
        <p:nvPicPr>
          <p:cNvPr id="7" name="图片 6" descr="343435383139303b333633373530393be7aeade5a4b4"/>
          <p:cNvPicPr>
            <a:picLocks noChangeAspect="1"/>
          </p:cNvPicPr>
          <p:nvPr/>
        </p:nvPicPr>
        <p:blipFill>
          <a:blip r:embed="rId1"/>
          <a:stretch>
            <a:fillRect/>
          </a:stretch>
        </p:blipFill>
        <p:spPr>
          <a:xfrm rot="5400000">
            <a:off x="4500245" y="2033270"/>
            <a:ext cx="914400" cy="914400"/>
          </a:xfrm>
          <a:prstGeom prst="rect">
            <a:avLst/>
          </a:prstGeom>
        </p:spPr>
      </p:pic>
      <p:pic>
        <p:nvPicPr>
          <p:cNvPr id="10" name="图片 9"/>
          <p:cNvPicPr>
            <a:picLocks noChangeAspect="1"/>
          </p:cNvPicPr>
          <p:nvPr/>
        </p:nvPicPr>
        <p:blipFill>
          <a:blip r:embed="rId2"/>
          <a:stretch>
            <a:fillRect/>
          </a:stretch>
        </p:blipFill>
        <p:spPr>
          <a:xfrm>
            <a:off x="6084570" y="1248410"/>
            <a:ext cx="1909445" cy="2484120"/>
          </a:xfrm>
          <a:prstGeom prst="rect">
            <a:avLst/>
          </a:prstGeom>
        </p:spPr>
      </p:pic>
      <p:pic>
        <p:nvPicPr>
          <p:cNvPr id="17" name="图片 16" descr="uni_data"/>
          <p:cNvPicPr>
            <a:picLocks noChangeAspect="1"/>
          </p:cNvPicPr>
          <p:nvPr/>
        </p:nvPicPr>
        <p:blipFill>
          <a:blip r:embed="rId3">
            <a:clrChange>
              <a:clrFrom>
                <a:srgbClr val="FFFFFF">
                  <a:alpha val="100000"/>
                </a:srgbClr>
              </a:clrFrom>
              <a:clrTo>
                <a:srgbClr val="FFFFFF">
                  <a:alpha val="100000"/>
                  <a:alpha val="0"/>
                </a:srgbClr>
              </a:clrTo>
            </a:clrChange>
          </a:blip>
          <a:srcRect l="10861" t="11094" r="9188" b="5573"/>
          <a:stretch>
            <a:fillRect/>
          </a:stretch>
        </p:blipFill>
        <p:spPr>
          <a:xfrm>
            <a:off x="-55245" y="3867785"/>
            <a:ext cx="9253855" cy="1286510"/>
          </a:xfrm>
          <a:prstGeom prst="rect">
            <a:avLst/>
          </a:prstGeom>
        </p:spPr>
      </p:pic>
      <p:pic>
        <p:nvPicPr>
          <p:cNvPr id="18" name="图片 17"/>
          <p:cNvPicPr>
            <a:picLocks noChangeAspect="1"/>
          </p:cNvPicPr>
          <p:nvPr/>
        </p:nvPicPr>
        <p:blipFill>
          <a:blip r:embed="rId4"/>
          <a:stretch>
            <a:fillRect/>
          </a:stretch>
        </p:blipFill>
        <p:spPr>
          <a:xfrm>
            <a:off x="179705" y="1485900"/>
            <a:ext cx="3672840" cy="2171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数据挖掘与清洗</a:t>
            </a:r>
            <a:endParaRPr lang="en-US" altLang="zh-CN" sz="1800" dirty="0">
              <a:solidFill>
                <a:srgbClr val="778495"/>
              </a:solidFill>
              <a:latin typeface="印品黑体" panose="00000500000000000000" pitchFamily="2" charset="-122"/>
              <a:ea typeface="印品黑体" panose="00000500000000000000" pitchFamily="2" charset="-122"/>
            </a:endParaRPr>
          </a:p>
        </p:txBody>
      </p:sp>
      <p:sp>
        <p:nvSpPr>
          <p:cNvPr id="2" name="TextBox 33"/>
          <p:cNvSpPr txBox="1"/>
          <p:nvPr/>
        </p:nvSpPr>
        <p:spPr bwMode="auto">
          <a:xfrm>
            <a:off x="755650" y="771525"/>
            <a:ext cx="4176395" cy="1058545"/>
          </a:xfrm>
          <a:prstGeom prst="rect">
            <a:avLst/>
          </a:prstGeom>
          <a:noFill/>
        </p:spPr>
        <p:txBody>
          <a:bodyPr wrap="square" lIns="90000" tIns="46800" rIns="360000" bIns="46800"/>
          <a:p>
            <a:pPr indent="457200" algn="l" latinLnBrk="0">
              <a:lnSpc>
                <a:spcPct val="120000"/>
              </a:lnSpc>
            </a:pPr>
            <a:r>
              <a:rPr lang="zh-CN" sz="1400" dirty="0">
                <a:solidFill>
                  <a:schemeClr val="tx1">
                    <a:lumMod val="85000"/>
                    <a:lumOff val="15000"/>
                  </a:schemeClr>
                </a:solidFill>
                <a:effectLst/>
                <a:latin typeface="印品黑体" panose="00000500000000000000" pitchFamily="2" charset="-122"/>
                <a:sym typeface="+mn-ea"/>
              </a:rPr>
              <a:t>对空值进行统计并作图，由于数据较大，这里取</a:t>
            </a:r>
            <a:r>
              <a:rPr lang="en-US" altLang="zh-CN" sz="1400" dirty="0">
                <a:solidFill>
                  <a:schemeClr val="tx1">
                    <a:lumMod val="85000"/>
                    <a:lumOff val="15000"/>
                  </a:schemeClr>
                </a:solidFill>
                <a:effectLst/>
                <a:latin typeface="印品黑体" panose="00000500000000000000" pitchFamily="2" charset="-122"/>
                <a:sym typeface="+mn-ea"/>
              </a:rPr>
              <a:t>log10</a:t>
            </a:r>
            <a:r>
              <a:rPr lang="zh-CN" altLang="en-US" sz="1400" dirty="0">
                <a:solidFill>
                  <a:schemeClr val="tx1">
                    <a:lumMod val="85000"/>
                    <a:lumOff val="15000"/>
                  </a:schemeClr>
                </a:solidFill>
                <a:effectLst/>
                <a:latin typeface="印品黑体" panose="00000500000000000000" pitchFamily="2" charset="-122"/>
                <a:sym typeface="+mn-ea"/>
              </a:rPr>
              <a:t>之后的结果作图</a:t>
            </a:r>
            <a:endParaRPr lang="zh-CN" altLang="en-US" sz="1400" b="0" dirty="0">
              <a:solidFill>
                <a:schemeClr val="tx1">
                  <a:lumMod val="85000"/>
                  <a:lumOff val="15000"/>
                </a:schemeClr>
              </a:solidFill>
              <a:effectLst/>
              <a:latin typeface="印品黑体" panose="00000500000000000000" pitchFamily="2" charset="-122"/>
              <a:sym typeface="+mn-ea"/>
            </a:endParaRPr>
          </a:p>
        </p:txBody>
      </p:sp>
      <p:pic>
        <p:nvPicPr>
          <p:cNvPr id="11" name="图片 10" descr="data"/>
          <p:cNvPicPr>
            <a:picLocks noChangeAspect="1"/>
          </p:cNvPicPr>
          <p:nvPr/>
        </p:nvPicPr>
        <p:blipFill>
          <a:blip r:embed="rId1">
            <a:clrChange>
              <a:clrFrom>
                <a:srgbClr val="FFFFFF">
                  <a:alpha val="100000"/>
                </a:srgbClr>
              </a:clrFrom>
              <a:clrTo>
                <a:srgbClr val="FFFFFF">
                  <a:alpha val="100000"/>
                  <a:alpha val="0"/>
                </a:srgbClr>
              </a:clrTo>
            </a:clrChange>
          </a:blip>
          <a:srcRect l="10819" t="9444" r="8632" b="4444"/>
          <a:stretch>
            <a:fillRect/>
          </a:stretch>
        </p:blipFill>
        <p:spPr>
          <a:xfrm>
            <a:off x="35560" y="3579495"/>
            <a:ext cx="8933180" cy="1432560"/>
          </a:xfrm>
          <a:prstGeom prst="rect">
            <a:avLst/>
          </a:prstGeom>
        </p:spPr>
      </p:pic>
      <p:pic>
        <p:nvPicPr>
          <p:cNvPr id="12" name="图片 11" descr="343435383139303b333633373530393be7aeade5a4b4"/>
          <p:cNvPicPr>
            <a:picLocks noChangeAspect="1"/>
          </p:cNvPicPr>
          <p:nvPr/>
        </p:nvPicPr>
        <p:blipFill>
          <a:blip r:embed="rId2"/>
          <a:stretch>
            <a:fillRect/>
          </a:stretch>
        </p:blipFill>
        <p:spPr>
          <a:xfrm rot="5400000">
            <a:off x="4489450" y="1923415"/>
            <a:ext cx="914400" cy="914400"/>
          </a:xfrm>
          <a:prstGeom prst="rect">
            <a:avLst/>
          </a:prstGeom>
        </p:spPr>
      </p:pic>
      <p:pic>
        <p:nvPicPr>
          <p:cNvPr id="13" name="图片 12"/>
          <p:cNvPicPr>
            <a:picLocks noChangeAspect="1"/>
          </p:cNvPicPr>
          <p:nvPr/>
        </p:nvPicPr>
        <p:blipFill>
          <a:blip r:embed="rId3"/>
          <a:stretch>
            <a:fillRect/>
          </a:stretch>
        </p:blipFill>
        <p:spPr>
          <a:xfrm>
            <a:off x="323215" y="1491615"/>
            <a:ext cx="3413760" cy="1882140"/>
          </a:xfrm>
          <a:prstGeom prst="rect">
            <a:avLst/>
          </a:prstGeom>
        </p:spPr>
      </p:pic>
      <p:pic>
        <p:nvPicPr>
          <p:cNvPr id="14" name="图片 13"/>
          <p:cNvPicPr>
            <a:picLocks noChangeAspect="1"/>
          </p:cNvPicPr>
          <p:nvPr/>
        </p:nvPicPr>
        <p:blipFill>
          <a:blip r:embed="rId4"/>
          <a:stretch>
            <a:fillRect/>
          </a:stretch>
        </p:blipFill>
        <p:spPr>
          <a:xfrm>
            <a:off x="6156325" y="570865"/>
            <a:ext cx="2133600" cy="3008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sym typeface="+mn-ea"/>
              </a:rPr>
              <a:t>数据挖掘与清洗</a:t>
            </a:r>
            <a:endParaRPr lang="en-US" altLang="zh-CN" sz="1800" dirty="0">
              <a:solidFill>
                <a:srgbClr val="778495"/>
              </a:solidFill>
              <a:latin typeface="印品黑体" panose="00000500000000000000" pitchFamily="2" charset="-122"/>
              <a:ea typeface="印品黑体" panose="00000500000000000000" pitchFamily="2" charset="-122"/>
            </a:endParaRPr>
          </a:p>
        </p:txBody>
      </p:sp>
      <p:sp>
        <p:nvSpPr>
          <p:cNvPr id="2" name="TextBox 33"/>
          <p:cNvSpPr txBox="1"/>
          <p:nvPr/>
        </p:nvSpPr>
        <p:spPr bwMode="auto">
          <a:xfrm>
            <a:off x="459740" y="627380"/>
            <a:ext cx="7458710" cy="676275"/>
          </a:xfrm>
          <a:prstGeom prst="rect">
            <a:avLst/>
          </a:prstGeom>
          <a:noFill/>
        </p:spPr>
        <p:txBody>
          <a:bodyPr wrap="square" lIns="90000" tIns="46800" rIns="360000" bIns="46800"/>
          <a:p>
            <a:pPr indent="457200" algn="l" latinLnBrk="0">
              <a:lnSpc>
                <a:spcPct val="120000"/>
              </a:lnSpc>
            </a:pPr>
            <a:r>
              <a:rPr lang="zh-CN" sz="1400" b="0" dirty="0">
                <a:solidFill>
                  <a:schemeClr val="tx1">
                    <a:lumMod val="85000"/>
                    <a:lumOff val="15000"/>
                  </a:schemeClr>
                </a:solidFill>
                <a:effectLst/>
                <a:latin typeface="印品黑体" panose="00000500000000000000" pitchFamily="2" charset="-122"/>
              </a:rPr>
              <a:t>为了便于处理，这里将测试集和训练集合并成一个</a:t>
            </a:r>
            <a:r>
              <a:rPr lang="en-US" altLang="zh-CN" sz="1400" b="0" dirty="0">
                <a:solidFill>
                  <a:schemeClr val="tx1">
                    <a:lumMod val="85000"/>
                    <a:lumOff val="15000"/>
                  </a:schemeClr>
                </a:solidFill>
                <a:effectLst/>
                <a:latin typeface="印品黑体" panose="00000500000000000000" pitchFamily="2" charset="-122"/>
              </a:rPr>
              <a:t>DataFrame</a:t>
            </a:r>
            <a:r>
              <a:rPr lang="zh-CN" altLang="en-US" sz="1400" b="0" dirty="0">
                <a:solidFill>
                  <a:schemeClr val="tx1">
                    <a:lumMod val="85000"/>
                    <a:lumOff val="15000"/>
                  </a:schemeClr>
                </a:solidFill>
                <a:effectLst/>
                <a:latin typeface="印品黑体" panose="00000500000000000000" pitchFamily="2" charset="-122"/>
              </a:rPr>
              <a:t>统一处理</a:t>
            </a:r>
            <a:endParaRPr lang="zh-CN" altLang="en-US" sz="1400" b="0" dirty="0">
              <a:solidFill>
                <a:schemeClr val="tx1">
                  <a:lumMod val="85000"/>
                  <a:lumOff val="15000"/>
                </a:schemeClr>
              </a:solidFill>
              <a:effectLst/>
              <a:latin typeface="印品黑体" panose="00000500000000000000" pitchFamily="2" charset="-122"/>
            </a:endParaRPr>
          </a:p>
        </p:txBody>
      </p:sp>
      <p:pic>
        <p:nvPicPr>
          <p:cNvPr id="4" name="图片 3"/>
          <p:cNvPicPr>
            <a:picLocks noChangeAspect="1"/>
          </p:cNvPicPr>
          <p:nvPr/>
        </p:nvPicPr>
        <p:blipFill>
          <a:blip r:embed="rId1"/>
          <a:stretch>
            <a:fillRect/>
          </a:stretch>
        </p:blipFill>
        <p:spPr>
          <a:xfrm>
            <a:off x="1115695" y="3867785"/>
            <a:ext cx="5755640" cy="753745"/>
          </a:xfrm>
          <a:prstGeom prst="rect">
            <a:avLst/>
          </a:prstGeom>
        </p:spPr>
      </p:pic>
      <p:pic>
        <p:nvPicPr>
          <p:cNvPr id="3" name="图片 2"/>
          <p:cNvPicPr>
            <a:picLocks noChangeAspect="1"/>
          </p:cNvPicPr>
          <p:nvPr/>
        </p:nvPicPr>
        <p:blipFill>
          <a:blip r:embed="rId2"/>
          <a:stretch>
            <a:fillRect/>
          </a:stretch>
        </p:blipFill>
        <p:spPr>
          <a:xfrm>
            <a:off x="1043940" y="1203960"/>
            <a:ext cx="5877560" cy="798830"/>
          </a:xfrm>
          <a:prstGeom prst="rect">
            <a:avLst/>
          </a:prstGeom>
        </p:spPr>
      </p:pic>
      <p:sp>
        <p:nvSpPr>
          <p:cNvPr id="5" name="TextBox 33"/>
          <p:cNvSpPr txBox="1"/>
          <p:nvPr/>
        </p:nvSpPr>
        <p:spPr bwMode="auto">
          <a:xfrm>
            <a:off x="610870" y="2427605"/>
            <a:ext cx="7458710" cy="676275"/>
          </a:xfrm>
          <a:prstGeom prst="rect">
            <a:avLst/>
          </a:prstGeom>
          <a:noFill/>
        </p:spPr>
        <p:txBody>
          <a:bodyPr wrap="square" lIns="90000" tIns="46800" rIns="360000" bIns="46800"/>
          <a:p>
            <a:pPr indent="457200" algn="l" latinLnBrk="0">
              <a:lnSpc>
                <a:spcPct val="120000"/>
              </a:lnSpc>
            </a:pPr>
            <a:r>
              <a:rPr lang="zh-CN" sz="1400" dirty="0">
                <a:solidFill>
                  <a:schemeClr val="tx1">
                    <a:lumMod val="85000"/>
                    <a:lumOff val="15000"/>
                  </a:schemeClr>
                </a:solidFill>
                <a:effectLst/>
                <a:latin typeface="印品黑体" panose="00000500000000000000" pitchFamily="2" charset="-122"/>
                <a:sym typeface="+mn-ea"/>
              </a:rPr>
              <a:t>由于</a:t>
            </a:r>
            <a:r>
              <a:rPr lang="en-US" altLang="zh-CN" sz="1400" dirty="0">
                <a:solidFill>
                  <a:schemeClr val="tx1">
                    <a:lumMod val="85000"/>
                    <a:lumOff val="15000"/>
                  </a:schemeClr>
                </a:solidFill>
                <a:effectLst/>
                <a:latin typeface="印品黑体" panose="00000500000000000000" pitchFamily="2" charset="-122"/>
                <a:sym typeface="+mn-ea"/>
              </a:rPr>
              <a:t>auth_type</a:t>
            </a:r>
            <a:r>
              <a:rPr lang="zh-CN" altLang="en-US" sz="1400" dirty="0">
                <a:solidFill>
                  <a:schemeClr val="tx1">
                    <a:lumMod val="85000"/>
                    <a:lumOff val="15000"/>
                  </a:schemeClr>
                </a:solidFill>
                <a:effectLst/>
                <a:latin typeface="印品黑体" panose="00000500000000000000" pitchFamily="2" charset="-122"/>
                <a:sym typeface="+mn-ea"/>
              </a:rPr>
              <a:t>存在较多空值，所以对空值所在列的数据进行分析，发现当action属性值为sso时，auth_type取值为空值，只有cation属性值为login时，auth_type取值不为空，因此空值行不能去除，采用</a:t>
            </a:r>
            <a:r>
              <a:rPr lang="en-US" altLang="zh-CN" sz="1400" dirty="0">
                <a:solidFill>
                  <a:schemeClr val="tx1">
                    <a:lumMod val="85000"/>
                    <a:lumOff val="15000"/>
                  </a:schemeClr>
                </a:solidFill>
                <a:effectLst/>
                <a:latin typeface="印品黑体" panose="00000500000000000000" pitchFamily="2" charset="-122"/>
                <a:sym typeface="+mn-ea"/>
              </a:rPr>
              <a:t>fillna</a:t>
            </a:r>
            <a:r>
              <a:rPr lang="zh-CN" altLang="en-US" sz="1400" dirty="0">
                <a:solidFill>
                  <a:schemeClr val="tx1">
                    <a:lumMod val="85000"/>
                    <a:lumOff val="15000"/>
                  </a:schemeClr>
                </a:solidFill>
                <a:effectLst/>
                <a:latin typeface="印品黑体" panose="00000500000000000000" pitchFamily="2" charset="-122"/>
                <a:sym typeface="+mn-ea"/>
              </a:rPr>
              <a:t>填补；</a:t>
            </a:r>
            <a:r>
              <a:rPr lang="zh-CN" sz="1400" b="0" dirty="0">
                <a:solidFill>
                  <a:schemeClr val="tx1">
                    <a:lumMod val="85000"/>
                    <a:lumOff val="15000"/>
                  </a:schemeClr>
                </a:solidFill>
                <a:effectLst/>
                <a:latin typeface="印品黑体" panose="00000500000000000000" pitchFamily="2" charset="-122"/>
              </a:rPr>
              <a:t>client_type和browser_source对结果影响非常小可以忽略不计，因此考虑删除这两个特征</a:t>
            </a:r>
            <a:endParaRPr lang="en-US" altLang="zh-CN" sz="1400" b="0" dirty="0">
              <a:solidFill>
                <a:schemeClr val="tx1">
                  <a:lumMod val="85000"/>
                  <a:lumOff val="15000"/>
                </a:schemeClr>
              </a:solidFill>
              <a:effectLst/>
              <a:latin typeface="印品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特征工程</a:t>
            </a:r>
            <a:endParaRPr lang="zh-CN" altLang="en-GB" sz="1800" dirty="0">
              <a:solidFill>
                <a:srgbClr val="778495"/>
              </a:solidFill>
              <a:latin typeface="印品黑体" panose="00000500000000000000" pitchFamily="2" charset="-122"/>
              <a:ea typeface="印品黑体" panose="00000500000000000000" pitchFamily="2" charset="-122"/>
            </a:endParaRPr>
          </a:p>
        </p:txBody>
      </p:sp>
      <p:sp>
        <p:nvSpPr>
          <p:cNvPr id="3" name="文本框 2"/>
          <p:cNvSpPr txBox="1"/>
          <p:nvPr/>
        </p:nvSpPr>
        <p:spPr>
          <a:xfrm>
            <a:off x="1115695" y="699135"/>
            <a:ext cx="6688455" cy="560070"/>
          </a:xfrm>
          <a:prstGeom prst="rect">
            <a:avLst/>
          </a:prstGeom>
          <a:noFill/>
        </p:spPr>
        <p:txBody>
          <a:bodyPr wrap="square" rtlCol="0">
            <a:no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session_id</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中可以看到最后一串数字，表示的是操作时间戳，因此我们可以将秒从中抽取出来作为一个新的特征；同时观察可以看到</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location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中也分为三种不同的属性，因此可以对</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location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进行特征扩展，将其中的三个属性分别作为三个新特征。在组合特征后，尝试删除冗余特征，发现分数降低，认为此模型需要信息量大的数据集，所以保留了原始列，达到增加信息量的目的：</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482465" y="2092960"/>
            <a:ext cx="4556760" cy="498475"/>
          </a:xfrm>
          <a:prstGeom prst="rect">
            <a:avLst/>
          </a:prstGeom>
        </p:spPr>
      </p:pic>
      <p:pic>
        <p:nvPicPr>
          <p:cNvPr id="6" name="图片 5"/>
          <p:cNvPicPr>
            <a:picLocks noChangeAspect="1"/>
          </p:cNvPicPr>
          <p:nvPr/>
        </p:nvPicPr>
        <p:blipFill>
          <a:blip r:embed="rId2"/>
          <a:stretch>
            <a:fillRect/>
          </a:stretch>
        </p:blipFill>
        <p:spPr>
          <a:xfrm>
            <a:off x="465455" y="1707515"/>
            <a:ext cx="2275840" cy="1050290"/>
          </a:xfrm>
          <a:prstGeom prst="rect">
            <a:avLst/>
          </a:prstGeom>
        </p:spPr>
      </p:pic>
      <p:pic>
        <p:nvPicPr>
          <p:cNvPr id="8" name="图片 7"/>
          <p:cNvPicPr>
            <a:picLocks noChangeAspect="1"/>
          </p:cNvPicPr>
          <p:nvPr/>
        </p:nvPicPr>
        <p:blipFill>
          <a:blip r:embed="rId3"/>
          <a:stretch>
            <a:fillRect/>
          </a:stretch>
        </p:blipFill>
        <p:spPr>
          <a:xfrm>
            <a:off x="107950" y="4011930"/>
            <a:ext cx="3349625" cy="853440"/>
          </a:xfrm>
          <a:prstGeom prst="rect">
            <a:avLst/>
          </a:prstGeom>
        </p:spPr>
      </p:pic>
      <p:pic>
        <p:nvPicPr>
          <p:cNvPr id="9" name="图片 8"/>
          <p:cNvPicPr>
            <a:picLocks noChangeAspect="1"/>
          </p:cNvPicPr>
          <p:nvPr/>
        </p:nvPicPr>
        <p:blipFill>
          <a:blip r:embed="rId4"/>
          <a:stretch>
            <a:fillRect/>
          </a:stretch>
        </p:blipFill>
        <p:spPr>
          <a:xfrm>
            <a:off x="4643755" y="4200525"/>
            <a:ext cx="4395470" cy="613410"/>
          </a:xfrm>
          <a:prstGeom prst="rect">
            <a:avLst/>
          </a:prstGeom>
        </p:spPr>
      </p:pic>
      <p:pic>
        <p:nvPicPr>
          <p:cNvPr id="10" name="图片 9" descr="343435383139303b333633373530393be7aeade5a4b4"/>
          <p:cNvPicPr>
            <a:picLocks noChangeAspect="1"/>
          </p:cNvPicPr>
          <p:nvPr/>
        </p:nvPicPr>
        <p:blipFill>
          <a:blip r:embed="rId5"/>
          <a:stretch>
            <a:fillRect/>
          </a:stretch>
        </p:blipFill>
        <p:spPr>
          <a:xfrm rot="5400000">
            <a:off x="3347720" y="1851660"/>
            <a:ext cx="914400" cy="914400"/>
          </a:xfrm>
          <a:prstGeom prst="rect">
            <a:avLst/>
          </a:prstGeom>
        </p:spPr>
      </p:pic>
      <p:pic>
        <p:nvPicPr>
          <p:cNvPr id="11" name="图片 10" descr="343435383139303b333633373530393be7aeade5a4b4"/>
          <p:cNvPicPr>
            <a:picLocks noChangeAspect="1"/>
          </p:cNvPicPr>
          <p:nvPr/>
        </p:nvPicPr>
        <p:blipFill>
          <a:blip r:embed="rId5"/>
          <a:stretch>
            <a:fillRect/>
          </a:stretch>
        </p:blipFill>
        <p:spPr>
          <a:xfrm rot="5400000">
            <a:off x="3672840" y="4011930"/>
            <a:ext cx="914400" cy="914400"/>
          </a:xfrm>
          <a:prstGeom prst="rect">
            <a:avLst/>
          </a:prstGeom>
        </p:spPr>
      </p:pic>
      <p:pic>
        <p:nvPicPr>
          <p:cNvPr id="4" name="图片 3"/>
          <p:cNvPicPr>
            <a:picLocks noChangeAspect="1"/>
          </p:cNvPicPr>
          <p:nvPr/>
        </p:nvPicPr>
        <p:blipFill>
          <a:blip r:embed="rId6"/>
          <a:stretch>
            <a:fillRect/>
          </a:stretch>
        </p:blipFill>
        <p:spPr>
          <a:xfrm>
            <a:off x="3224530" y="2907665"/>
            <a:ext cx="4579620" cy="716280"/>
          </a:xfrm>
          <a:prstGeom prst="rect">
            <a:avLst/>
          </a:prstGeom>
        </p:spPr>
      </p:pic>
      <p:sp>
        <p:nvSpPr>
          <p:cNvPr id="5" name="文本框 4"/>
          <p:cNvSpPr txBox="1"/>
          <p:nvPr/>
        </p:nvSpPr>
        <p:spPr>
          <a:xfrm>
            <a:off x="264795" y="2931795"/>
            <a:ext cx="2823210" cy="850900"/>
          </a:xfrm>
          <a:prstGeom prst="rect">
            <a:avLst/>
          </a:prstGeom>
          <a:noFill/>
        </p:spPr>
        <p:txBody>
          <a:bodyPr wrap="square" rtlCol="0">
            <a:no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值得一提的是，在另外一个成员的文件中对秒进行了正余弦处理，他的目的是为了反映数据循环性（例如 23:59 接近 0:01）。</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特征工程</a:t>
            </a:r>
            <a:endParaRPr lang="zh-CN" altLang="en-GB" sz="1800" dirty="0">
              <a:solidFill>
                <a:srgbClr val="778495"/>
              </a:solidFill>
              <a:latin typeface="印品黑体" panose="00000500000000000000" pitchFamily="2" charset="-122"/>
              <a:ea typeface="印品黑体" panose="00000500000000000000" pitchFamily="2" charset="-122"/>
            </a:endParaRPr>
          </a:p>
        </p:txBody>
      </p:sp>
      <p:sp>
        <p:nvSpPr>
          <p:cNvPr id="3" name="文本框 2"/>
          <p:cNvSpPr txBox="1"/>
          <p:nvPr/>
        </p:nvSpPr>
        <p:spPr>
          <a:xfrm>
            <a:off x="1115695" y="771525"/>
            <a:ext cx="6688455" cy="933450"/>
          </a:xfrm>
          <a:prstGeom prst="rect">
            <a:avLst/>
          </a:prstGeom>
          <a:noFill/>
        </p:spPr>
        <p:txBody>
          <a:bodyPr wrap="square" rtlCol="0">
            <a:no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对于风险认证类问题，时间往往对于风险的认证有着很重要的关系，对时间序列进行排序，再对用户名进行排序，可得到针对一个用户登录的时间序列，对此时间序列进行处理，可得到用户登录时间间隔，用户登录年月日信息等特征。除了上述扩展特征，本实验中又对用户操作时间差</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ts_diff</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作为新的特征加入数据集</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939790" y="1923415"/>
            <a:ext cx="3108960" cy="2613660"/>
          </a:xfrm>
          <a:prstGeom prst="rect">
            <a:avLst/>
          </a:prstGeom>
        </p:spPr>
      </p:pic>
      <p:pic>
        <p:nvPicPr>
          <p:cNvPr id="5" name="图片 4"/>
          <p:cNvPicPr>
            <a:picLocks noChangeAspect="1"/>
          </p:cNvPicPr>
          <p:nvPr/>
        </p:nvPicPr>
        <p:blipFill>
          <a:blip r:embed="rId2"/>
          <a:stretch>
            <a:fillRect/>
          </a:stretch>
        </p:blipFill>
        <p:spPr>
          <a:xfrm>
            <a:off x="251460" y="1856740"/>
            <a:ext cx="3732530" cy="2680335"/>
          </a:xfrm>
          <a:prstGeom prst="rect">
            <a:avLst/>
          </a:prstGeom>
        </p:spPr>
      </p:pic>
      <p:pic>
        <p:nvPicPr>
          <p:cNvPr id="10" name="图片 9" descr="343435383139303b333633373530393be7aeade5a4b4"/>
          <p:cNvPicPr>
            <a:picLocks noChangeAspect="1"/>
          </p:cNvPicPr>
          <p:nvPr/>
        </p:nvPicPr>
        <p:blipFill>
          <a:blip r:embed="rId3"/>
          <a:stretch>
            <a:fillRect/>
          </a:stretch>
        </p:blipFill>
        <p:spPr>
          <a:xfrm rot="5400000">
            <a:off x="4504690" y="285940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特征工程</a:t>
            </a:r>
            <a:endParaRPr lang="zh-CN" altLang="en-GB" sz="1800" dirty="0">
              <a:solidFill>
                <a:srgbClr val="778495"/>
              </a:solidFill>
              <a:latin typeface="印品黑体" panose="00000500000000000000" pitchFamily="2" charset="-122"/>
              <a:ea typeface="印品黑体" panose="00000500000000000000" pitchFamily="2" charset="-122"/>
            </a:endParaRPr>
          </a:p>
        </p:txBody>
      </p:sp>
      <p:sp>
        <p:nvSpPr>
          <p:cNvPr id="3" name="文本框 2"/>
          <p:cNvSpPr txBox="1"/>
          <p:nvPr/>
        </p:nvSpPr>
        <p:spPr>
          <a:xfrm>
            <a:off x="971550" y="627380"/>
            <a:ext cx="7308215" cy="1116330"/>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在得到每个拓展特征后就可以进行交叉组合构造法和统计值构造法来构造包含信息更大的特征</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交叉特征：</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交叉特征</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是特征工程中重要的方法之一，交叉特征是一种很独特的方式，它将两个或更多的类别属性组合成一个。当组合的特征要比单个特征更好时，这是一项非常有用的技术。数学上来说，是对类别特征的所有可能值进行交叉相乘。</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统计值构造法：通过统计单个或者多个变量的统计值(max,min,count,mean)等而形成新的特征。</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395605" y="1995805"/>
            <a:ext cx="2381885" cy="1288415"/>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ip, location,</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device_model</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os_version,browser_version这几个特征与用户个体有关，因此可以构造这几个特征关于用户</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user_name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的唯一值</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(unique)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统计量特征</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987675" y="2312670"/>
            <a:ext cx="5989320" cy="518160"/>
          </a:xfrm>
          <a:prstGeom prst="rect">
            <a:avLst/>
          </a:prstGeom>
        </p:spPr>
      </p:pic>
      <p:sp>
        <p:nvSpPr>
          <p:cNvPr id="7" name="文本框 6"/>
          <p:cNvSpPr txBox="1"/>
          <p:nvPr/>
        </p:nvSpPr>
        <p:spPr>
          <a:xfrm>
            <a:off x="323850" y="3536315"/>
            <a:ext cx="2381885" cy="1288415"/>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除此之外，由于ip, location, device_model,os_version,browser_version</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,user_name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与时间差</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ts_diff</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又有联系，因此考虑通过交叉构造和统计值构造对上述特征与</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ts_diff</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进行交叉并统计其各种统计量生成新的特征</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987675" y="3867785"/>
            <a:ext cx="5989320" cy="695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特征工程</a:t>
            </a:r>
            <a:endParaRPr lang="zh-CN" altLang="en-GB" sz="1800" dirty="0">
              <a:solidFill>
                <a:srgbClr val="778495"/>
              </a:solidFill>
              <a:latin typeface="印品黑体" panose="00000500000000000000" pitchFamily="2" charset="-122"/>
              <a:ea typeface="印品黑体" panose="00000500000000000000" pitchFamily="2" charset="-122"/>
            </a:endParaRPr>
          </a:p>
        </p:txBody>
      </p:sp>
      <p:sp>
        <p:nvSpPr>
          <p:cNvPr id="4" name="文本框 3"/>
          <p:cNvSpPr txBox="1"/>
          <p:nvPr/>
        </p:nvSpPr>
        <p:spPr>
          <a:xfrm>
            <a:off x="1332230" y="627380"/>
            <a:ext cx="6191250" cy="688975"/>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统计分别在</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rPr>
              <a:t>'user_name','ip', 'location', 'device_model', 'os_version', 'browser_version', 'op_target'</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聚合下的时间差</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ts_diff</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的统计量并将其作为新的特征</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59840" y="1203325"/>
            <a:ext cx="6191885" cy="2051685"/>
          </a:xfrm>
          <a:prstGeom prst="rect">
            <a:avLst/>
          </a:prstGeom>
        </p:spPr>
      </p:pic>
      <p:pic>
        <p:nvPicPr>
          <p:cNvPr id="5" name="图片 4"/>
          <p:cNvPicPr>
            <a:picLocks noChangeAspect="1"/>
          </p:cNvPicPr>
          <p:nvPr/>
        </p:nvPicPr>
        <p:blipFill>
          <a:blip r:embed="rId2"/>
          <a:stretch>
            <a:fillRect/>
          </a:stretch>
        </p:blipFill>
        <p:spPr>
          <a:xfrm>
            <a:off x="3002915" y="3723640"/>
            <a:ext cx="6062345" cy="1231265"/>
          </a:xfrm>
          <a:prstGeom prst="rect">
            <a:avLst/>
          </a:prstGeom>
        </p:spPr>
      </p:pic>
      <p:pic>
        <p:nvPicPr>
          <p:cNvPr id="9" name="图片 8"/>
          <p:cNvPicPr>
            <a:picLocks noChangeAspect="1"/>
          </p:cNvPicPr>
          <p:nvPr/>
        </p:nvPicPr>
        <p:blipFill>
          <a:blip r:embed="rId3"/>
          <a:stretch>
            <a:fillRect/>
          </a:stretch>
        </p:blipFill>
        <p:spPr>
          <a:xfrm>
            <a:off x="323215" y="4083685"/>
            <a:ext cx="1303020" cy="396240"/>
          </a:xfrm>
          <a:prstGeom prst="rect">
            <a:avLst/>
          </a:prstGeom>
        </p:spPr>
      </p:pic>
      <p:pic>
        <p:nvPicPr>
          <p:cNvPr id="10" name="图片 9" descr="343435383139303b333633373530393be7aeade5a4b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857375" y="382460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特征工程</a:t>
            </a:r>
            <a:endParaRPr lang="zh-CN" altLang="en-GB" sz="1800" dirty="0">
              <a:solidFill>
                <a:srgbClr val="778495"/>
              </a:solidFill>
              <a:latin typeface="印品黑体" panose="00000500000000000000" pitchFamily="2" charset="-122"/>
              <a:ea typeface="印品黑体" panose="00000500000000000000" pitchFamily="2" charset="-122"/>
            </a:endParaRPr>
          </a:p>
        </p:txBody>
      </p:sp>
      <p:sp>
        <p:nvSpPr>
          <p:cNvPr id="4" name="文本框 3"/>
          <p:cNvSpPr txBox="1"/>
          <p:nvPr/>
        </p:nvSpPr>
        <p:spPr>
          <a:xfrm>
            <a:off x="802005" y="554990"/>
            <a:ext cx="7539355" cy="1289050"/>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处理完特征之后就要对非数字特征进行编码，常见的编码方式有独热编码、标签编码、序号编码和频数编码</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独热编码</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又称为</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One-Hot编码、一位有效编码，主要是采用N位状态寄存器来对N个状态进行编码，每个状态都由他独立的寄存器位，并且在任意时候只有一位有效。</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标签编码：传统硬编码，即直接对类别特征进行了大量映射，有多少类别取值就代表了多少。</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序号编码：序号编码是处理一个数据集都是类别特征的编码方法，并且其类别特征内部取值是具有大小顺序的情况</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频数编码：频数编码就是将类别特征内部取值用该取值出现的频数替换</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0">
              <a:buFont typeface="Arial" panose="020B0604020202020204" pitchFamily="34" charset="0"/>
              <a:buNone/>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本次实验采用的是</a:t>
            </a:r>
            <a:r>
              <a:rPr 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标签编码，也就是</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LabelEncoder</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2720" y="2211705"/>
            <a:ext cx="2541905" cy="1557020"/>
          </a:xfrm>
          <a:prstGeom prst="rect">
            <a:avLst/>
          </a:prstGeom>
        </p:spPr>
      </p:pic>
      <p:pic>
        <p:nvPicPr>
          <p:cNvPr id="6" name="图片 5"/>
          <p:cNvPicPr>
            <a:picLocks noChangeAspect="1"/>
          </p:cNvPicPr>
          <p:nvPr/>
        </p:nvPicPr>
        <p:blipFill>
          <a:blip r:embed="rId2"/>
          <a:stretch>
            <a:fillRect/>
          </a:stretch>
        </p:blipFill>
        <p:spPr>
          <a:xfrm>
            <a:off x="6295390" y="4011930"/>
            <a:ext cx="2700655" cy="1069340"/>
          </a:xfrm>
          <a:prstGeom prst="rect">
            <a:avLst/>
          </a:prstGeom>
        </p:spPr>
      </p:pic>
      <p:pic>
        <p:nvPicPr>
          <p:cNvPr id="7" name="图片 6"/>
          <p:cNvPicPr>
            <a:picLocks noChangeAspect="1"/>
          </p:cNvPicPr>
          <p:nvPr/>
        </p:nvPicPr>
        <p:blipFill>
          <a:blip r:embed="rId3"/>
          <a:stretch>
            <a:fillRect/>
          </a:stretch>
        </p:blipFill>
        <p:spPr>
          <a:xfrm>
            <a:off x="2929255" y="3004185"/>
            <a:ext cx="3155950" cy="996315"/>
          </a:xfrm>
          <a:prstGeom prst="rect">
            <a:avLst/>
          </a:prstGeom>
        </p:spPr>
      </p:pic>
      <p:sp>
        <p:nvSpPr>
          <p:cNvPr id="8" name="直角上箭头 7"/>
          <p:cNvSpPr/>
          <p:nvPr/>
        </p:nvSpPr>
        <p:spPr>
          <a:xfrm flipV="1">
            <a:off x="2813050" y="2355850"/>
            <a:ext cx="1051560" cy="57340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上箭头 10"/>
          <p:cNvSpPr/>
          <p:nvPr/>
        </p:nvSpPr>
        <p:spPr>
          <a:xfrm flipV="1">
            <a:off x="6228080" y="3363595"/>
            <a:ext cx="1141730" cy="59563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特征工程</a:t>
            </a:r>
            <a:endParaRPr lang="zh-CN" altLang="en-GB" sz="1800" dirty="0">
              <a:solidFill>
                <a:srgbClr val="778495"/>
              </a:solidFill>
              <a:latin typeface="印品黑体" panose="00000500000000000000" pitchFamily="2" charset="-122"/>
              <a:ea typeface="印品黑体" panose="00000500000000000000" pitchFamily="2" charset="-122"/>
            </a:endParaRPr>
          </a:p>
        </p:txBody>
      </p:sp>
      <p:sp>
        <p:nvSpPr>
          <p:cNvPr id="4" name="文本框 3"/>
          <p:cNvSpPr txBox="1"/>
          <p:nvPr/>
        </p:nvSpPr>
        <p:spPr>
          <a:xfrm>
            <a:off x="802005" y="554990"/>
            <a:ext cx="7391400" cy="814705"/>
          </a:xfrm>
          <a:prstGeom prst="rect">
            <a:avLst/>
          </a:prstGeom>
          <a:noFill/>
        </p:spPr>
        <p:txBody>
          <a:bodyPr wrap="square" rtlCol="0">
            <a:no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在所有特征编码编程数值型特征之后就可以通过协方差矩阵的热力图来查看特征之间的相关性</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9070" y="2211705"/>
            <a:ext cx="3286125" cy="816610"/>
          </a:xfrm>
          <a:prstGeom prst="rect">
            <a:avLst/>
          </a:prstGeom>
        </p:spPr>
      </p:pic>
      <p:pic>
        <p:nvPicPr>
          <p:cNvPr id="5" name="图片 4" descr="heat"/>
          <p:cNvPicPr>
            <a:picLocks noChangeAspect="1"/>
          </p:cNvPicPr>
          <p:nvPr/>
        </p:nvPicPr>
        <p:blipFill>
          <a:blip r:embed="rId2">
            <a:clrChange>
              <a:clrFrom>
                <a:srgbClr val="FFFFFF">
                  <a:alpha val="100000"/>
                </a:srgbClr>
              </a:clrFrom>
              <a:clrTo>
                <a:srgbClr val="FFFFFF">
                  <a:alpha val="100000"/>
                  <a:alpha val="0"/>
                </a:srgbClr>
              </a:clrTo>
            </a:clrChange>
          </a:blip>
          <a:srcRect t="10543" r="14531" b="6062"/>
          <a:stretch>
            <a:fillRect/>
          </a:stretch>
        </p:blipFill>
        <p:spPr>
          <a:xfrm>
            <a:off x="4427855" y="627380"/>
            <a:ext cx="4627880" cy="4515485"/>
          </a:xfrm>
          <a:prstGeom prst="rect">
            <a:avLst/>
          </a:prstGeom>
        </p:spPr>
      </p:pic>
      <p:pic>
        <p:nvPicPr>
          <p:cNvPr id="10" name="图片 9" descr="343435383139303b333633373530393be7aeade5a4b4"/>
          <p:cNvPicPr>
            <a:picLocks noChangeAspect="1"/>
          </p:cNvPicPr>
          <p:nvPr/>
        </p:nvPicPr>
        <p:blipFill>
          <a:blip r:embed="rId3"/>
          <a:stretch>
            <a:fillRect/>
          </a:stretch>
        </p:blipFill>
        <p:spPr>
          <a:xfrm rot="5400000">
            <a:off x="3564255" y="221170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特征工程</a:t>
            </a:r>
            <a:endParaRPr lang="zh-CN" altLang="en-GB" sz="1800" dirty="0">
              <a:solidFill>
                <a:srgbClr val="778495"/>
              </a:solidFill>
              <a:latin typeface="印品黑体" panose="00000500000000000000" pitchFamily="2" charset="-122"/>
              <a:ea typeface="印品黑体" panose="00000500000000000000" pitchFamily="2" charset="-122"/>
            </a:endParaRPr>
          </a:p>
        </p:txBody>
      </p:sp>
      <p:sp>
        <p:nvSpPr>
          <p:cNvPr id="4" name="文本框 3"/>
          <p:cNvSpPr txBox="1"/>
          <p:nvPr/>
        </p:nvSpPr>
        <p:spPr>
          <a:xfrm>
            <a:off x="3131820" y="661670"/>
            <a:ext cx="2783840" cy="503555"/>
          </a:xfrm>
          <a:prstGeom prst="rect">
            <a:avLst/>
          </a:prstGeom>
          <a:noFill/>
        </p:spPr>
        <p:txBody>
          <a:bodyPr wrap="square" rtlCol="0">
            <a:no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最后将处理好的训练集和测试集分开</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51685" y="1347470"/>
            <a:ext cx="4739640" cy="609600"/>
          </a:xfrm>
          <a:prstGeom prst="rect">
            <a:avLst/>
          </a:prstGeom>
        </p:spPr>
      </p:pic>
      <p:pic>
        <p:nvPicPr>
          <p:cNvPr id="6" name="图片 5"/>
          <p:cNvPicPr>
            <a:picLocks noChangeAspect="1"/>
          </p:cNvPicPr>
          <p:nvPr/>
        </p:nvPicPr>
        <p:blipFill>
          <a:blip r:embed="rId2"/>
          <a:stretch>
            <a:fillRect/>
          </a:stretch>
        </p:blipFill>
        <p:spPr>
          <a:xfrm>
            <a:off x="179705" y="3113405"/>
            <a:ext cx="4086225" cy="1385570"/>
          </a:xfrm>
          <a:prstGeom prst="rect">
            <a:avLst/>
          </a:prstGeom>
        </p:spPr>
      </p:pic>
      <p:pic>
        <p:nvPicPr>
          <p:cNvPr id="7" name="图片 6"/>
          <p:cNvPicPr>
            <a:picLocks noChangeAspect="1"/>
          </p:cNvPicPr>
          <p:nvPr/>
        </p:nvPicPr>
        <p:blipFill>
          <a:blip r:embed="rId3"/>
          <a:stretch>
            <a:fillRect/>
          </a:stretch>
        </p:blipFill>
        <p:spPr>
          <a:xfrm>
            <a:off x="4787900" y="3112770"/>
            <a:ext cx="4128135" cy="1402080"/>
          </a:xfrm>
          <a:prstGeom prst="rect">
            <a:avLst/>
          </a:prstGeom>
        </p:spPr>
      </p:pic>
      <p:sp>
        <p:nvSpPr>
          <p:cNvPr id="8" name="文本框 7"/>
          <p:cNvSpPr txBox="1"/>
          <p:nvPr/>
        </p:nvSpPr>
        <p:spPr>
          <a:xfrm>
            <a:off x="1591945" y="4659630"/>
            <a:ext cx="1261745" cy="257810"/>
          </a:xfrm>
          <a:prstGeom prst="rect">
            <a:avLst/>
          </a:prstGeom>
          <a:noFill/>
        </p:spPr>
        <p:txBody>
          <a:bodyPr wrap="square" rtlCol="0">
            <a:no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处理后的测试集</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162040" y="4587875"/>
            <a:ext cx="1261745" cy="257810"/>
          </a:xfrm>
          <a:prstGeom prst="rect">
            <a:avLst/>
          </a:prstGeom>
          <a:noFill/>
        </p:spPr>
        <p:txBody>
          <a:bodyPr wrap="square" rtlCol="0">
            <a:no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处理后的训练集</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1" name="图片 10" descr="343435383139303b333633373530393be7aeade5a4b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993515" y="2139315"/>
            <a:ext cx="1060450" cy="768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1"/>
          <p:cNvSpPr/>
          <p:nvPr/>
        </p:nvSpPr>
        <p:spPr bwMode="auto">
          <a:xfrm>
            <a:off x="1871700" y="903484"/>
            <a:ext cx="5400600" cy="135015"/>
          </a:xfrm>
          <a:prstGeom prst="roundRect">
            <a:avLst>
              <a:gd name="adj" fmla="val 50000"/>
            </a:avLst>
          </a:prstGeom>
          <a:solidFill>
            <a:srgbClr val="5AAD9E"/>
          </a:solidFill>
          <a:ln w="19050">
            <a:noFill/>
            <a:round/>
          </a:ln>
        </p:spPr>
        <p:txBody>
          <a:bodyPr anchor="ctr"/>
          <a:lstStyle/>
          <a:p>
            <a:pPr algn="ctr"/>
            <a:endParaRPr dirty="0">
              <a:latin typeface="印品黑体" panose="00000500000000000000" pitchFamily="2" charset="-122"/>
            </a:endParaRPr>
          </a:p>
        </p:txBody>
      </p:sp>
      <p:grpSp>
        <p:nvGrpSpPr>
          <p:cNvPr id="28" name="组合 27"/>
          <p:cNvGrpSpPr/>
          <p:nvPr/>
        </p:nvGrpSpPr>
        <p:grpSpPr>
          <a:xfrm>
            <a:off x="3896925" y="699542"/>
            <a:ext cx="1350150" cy="1026199"/>
            <a:chOff x="3896925" y="699542"/>
            <a:chExt cx="1350150" cy="1026199"/>
          </a:xfrm>
        </p:grpSpPr>
        <p:sp>
          <p:nvSpPr>
            <p:cNvPr id="26" name="TextBox 7"/>
            <p:cNvSpPr txBox="1"/>
            <p:nvPr/>
          </p:nvSpPr>
          <p:spPr>
            <a:xfrm>
              <a:off x="3896925" y="699542"/>
              <a:ext cx="1350150" cy="384563"/>
            </a:xfrm>
            <a:prstGeom prst="rect">
              <a:avLst/>
            </a:prstGeom>
            <a:solidFill>
              <a:srgbClr val="F1F8F1"/>
            </a:solidFill>
          </p:spPr>
          <p:txBody>
            <a:bodyPr wrap="square" lIns="0" tIns="0" rIns="0" bIns="0" anchor="b" anchorCtr="0">
              <a:normAutofit fontScale="70000" lnSpcReduction="20000"/>
            </a:bodyPr>
            <a:lstStyle/>
            <a:p>
              <a:pPr algn="ctr"/>
              <a:r>
                <a:rPr lang="en-US" altLang="zh-CN" sz="3200" dirty="0">
                  <a:solidFill>
                    <a:schemeClr val="tx2"/>
                  </a:solidFill>
                  <a:latin typeface="印品黑体" panose="00000500000000000000" pitchFamily="2" charset="-122"/>
                </a:rPr>
                <a:t>Contents</a:t>
              </a:r>
              <a:endParaRPr lang="en-US" altLang="zh-CN" sz="3200" dirty="0">
                <a:solidFill>
                  <a:schemeClr val="tx2"/>
                </a:solidFill>
                <a:latin typeface="印品黑体" panose="00000500000000000000" pitchFamily="2" charset="-122"/>
              </a:endParaRPr>
            </a:p>
          </p:txBody>
        </p:sp>
        <p:sp>
          <p:nvSpPr>
            <p:cNvPr id="27" name="Rectangle 9"/>
            <p:cNvSpPr/>
            <p:nvPr/>
          </p:nvSpPr>
          <p:spPr>
            <a:xfrm>
              <a:off x="3896925" y="1033243"/>
              <a:ext cx="1350150" cy="692498"/>
            </a:xfrm>
            <a:prstGeom prst="rect">
              <a:avLst/>
            </a:prstGeom>
          </p:spPr>
          <p:txBody>
            <a:bodyPr wrap="square">
              <a:normAutofit fontScale="77500" lnSpcReduction="20000"/>
            </a:bodyPr>
            <a:lstStyle/>
            <a:p>
              <a:pPr algn="ctr"/>
              <a:r>
                <a:rPr lang="zh-CN" altLang="en-US" sz="5400" b="1" dirty="0">
                  <a:solidFill>
                    <a:schemeClr val="tx2"/>
                  </a:solidFill>
                  <a:latin typeface="印品黑体" panose="00000500000000000000" pitchFamily="2" charset="-122"/>
                </a:rPr>
                <a:t>目录</a:t>
              </a:r>
              <a:endParaRPr lang="zh-CN" altLang="en-US" sz="5400" b="1" dirty="0">
                <a:solidFill>
                  <a:schemeClr val="tx2"/>
                </a:solidFill>
                <a:latin typeface="印品黑体" panose="00000500000000000000" pitchFamily="2" charset="-122"/>
              </a:endParaRPr>
            </a:p>
          </p:txBody>
        </p:sp>
      </p:grpSp>
      <p:grpSp>
        <p:nvGrpSpPr>
          <p:cNvPr id="5" name="Group 10"/>
          <p:cNvGrpSpPr/>
          <p:nvPr/>
        </p:nvGrpSpPr>
        <p:grpSpPr>
          <a:xfrm>
            <a:off x="1331676" y="2355546"/>
            <a:ext cx="3312422" cy="530914"/>
            <a:chOff x="6764723" y="1520469"/>
            <a:chExt cx="4416563" cy="707886"/>
          </a:xfrm>
        </p:grpSpPr>
        <p:sp>
          <p:nvSpPr>
            <p:cNvPr id="21" name="TextBox 11"/>
            <p:cNvSpPr txBox="1"/>
            <p:nvPr/>
          </p:nvSpPr>
          <p:spPr>
            <a:xfrm>
              <a:off x="6764723" y="1520469"/>
              <a:ext cx="655949" cy="707886"/>
            </a:xfrm>
            <a:prstGeom prst="rect">
              <a:avLst/>
            </a:prstGeom>
            <a:noFill/>
          </p:spPr>
          <p:txBody>
            <a:bodyPr wrap="none" anchor="ctr">
              <a:normAutofit fontScale="85000" lnSpcReduction="20000"/>
            </a:bodyPr>
            <a:lstStyle/>
            <a:p>
              <a:pPr algn="ctr"/>
              <a:r>
                <a:rPr lang="en-US" altLang="zh-CN" sz="4000" dirty="0">
                  <a:solidFill>
                    <a:srgbClr val="5AAD9E"/>
                  </a:solidFill>
                  <a:latin typeface="印品黑体" panose="00000500000000000000" pitchFamily="2" charset="-122"/>
                </a:rPr>
                <a:t>01</a:t>
              </a:r>
              <a:endParaRPr lang="en-US" altLang="zh-CN" sz="4000" dirty="0">
                <a:solidFill>
                  <a:srgbClr val="5AAD9E"/>
                </a:solidFill>
                <a:latin typeface="印品黑体" panose="00000500000000000000" pitchFamily="2" charset="-122"/>
              </a:endParaRPr>
            </a:p>
          </p:txBody>
        </p:sp>
        <p:grpSp>
          <p:nvGrpSpPr>
            <p:cNvPr id="22" name="Group 12"/>
            <p:cNvGrpSpPr/>
            <p:nvPr/>
          </p:nvGrpSpPr>
          <p:grpSpPr>
            <a:xfrm>
              <a:off x="7218712" y="1592796"/>
              <a:ext cx="3962574" cy="563232"/>
              <a:chOff x="3943834" y="704409"/>
              <a:chExt cx="3962574" cy="563232"/>
            </a:xfrm>
          </p:grpSpPr>
          <p:sp>
            <p:nvSpPr>
              <p:cNvPr id="23" name="TextBox 13"/>
              <p:cNvSpPr txBox="1"/>
              <p:nvPr/>
            </p:nvSpPr>
            <p:spPr>
              <a:xfrm>
                <a:off x="3943834" y="704409"/>
                <a:ext cx="3962574" cy="242864"/>
              </a:xfrm>
              <a:prstGeom prst="rect">
                <a:avLst/>
              </a:prstGeom>
              <a:noFill/>
            </p:spPr>
            <p:txBody>
              <a:bodyPr wrap="none" lIns="360000" tIns="0" rIns="0" bIns="0" anchor="b" anchorCtr="0">
                <a:normAutofit fontScale="75000" lnSpcReduction="20000"/>
              </a:bodyPr>
              <a:lstStyle/>
              <a:p>
                <a:pPr algn="l">
                  <a:buClrTx/>
                  <a:buSzTx/>
                  <a:buFontTx/>
                </a:pPr>
                <a:r>
                  <a:rPr lang="zh-CN" altLang="en-US" sz="1600" b="1" dirty="0">
                    <a:solidFill>
                      <a:srgbClr val="5AAD9E"/>
                    </a:solidFill>
                    <a:latin typeface="印品黑体" panose="00000500000000000000" pitchFamily="2" charset="-122"/>
                    <a:sym typeface="+mn-ea"/>
                  </a:rPr>
                  <a:t>赛题介绍</a:t>
                </a:r>
                <a:endParaRPr lang="zh-CN" altLang="en-US" sz="1600" b="1" dirty="0">
                  <a:solidFill>
                    <a:srgbClr val="5AAD9E"/>
                  </a:solidFill>
                  <a:latin typeface="印品黑体" panose="00000500000000000000" pitchFamily="2" charset="-122"/>
                </a:endParaRPr>
              </a:p>
            </p:txBody>
          </p:sp>
          <p:sp>
            <p:nvSpPr>
              <p:cNvPr id="24" name="TextBox 14"/>
              <p:cNvSpPr txBox="1"/>
              <p:nvPr/>
            </p:nvSpPr>
            <p:spPr>
              <a:xfrm>
                <a:off x="3943834" y="947273"/>
                <a:ext cx="3962574" cy="320368"/>
              </a:xfrm>
              <a:prstGeom prst="rect">
                <a:avLst/>
              </a:prstGeom>
            </p:spPr>
            <p:txBody>
              <a:bodyPr vert="horz" wrap="square" lIns="360000" tIns="0" rIns="0" bIns="0" anchor="ctr" anchorCtr="0">
                <a:normAutofit/>
              </a:bodyPr>
              <a:lstStyle/>
              <a:p>
                <a:pPr lvl="0" algn="l">
                  <a:lnSpc>
                    <a:spcPct val="120000"/>
                  </a:lnSpc>
                  <a:buClrTx/>
                  <a:buSzTx/>
                  <a:buFontTx/>
                </a:pPr>
                <a:r>
                  <a:rPr lang="zh-CN" altLang="en-US" sz="1050" dirty="0">
                    <a:solidFill>
                      <a:srgbClr val="5AAD9E"/>
                    </a:solidFill>
                    <a:latin typeface="印品黑体" panose="00000500000000000000" pitchFamily="2" charset="-122"/>
                    <a:sym typeface="Open Sans" panose="020B0606030504020204" pitchFamily="34" charset="0"/>
                  </a:rPr>
                  <a:t>THE PROBLEM DESCRIPTION</a:t>
                </a:r>
                <a:endParaRPr lang="zh-CN" altLang="en-US" sz="1050" dirty="0">
                  <a:solidFill>
                    <a:srgbClr val="5AAD9E"/>
                  </a:solidFill>
                  <a:latin typeface="印品黑体" panose="00000500000000000000" pitchFamily="2" charset="-122"/>
                </a:endParaRPr>
              </a:p>
            </p:txBody>
          </p:sp>
        </p:grpSp>
      </p:grpSp>
      <p:grpSp>
        <p:nvGrpSpPr>
          <p:cNvPr id="6" name="Group 15"/>
          <p:cNvGrpSpPr/>
          <p:nvPr/>
        </p:nvGrpSpPr>
        <p:grpSpPr>
          <a:xfrm>
            <a:off x="5169661" y="2355546"/>
            <a:ext cx="3335866" cy="530914"/>
            <a:chOff x="6733465" y="2527404"/>
            <a:chExt cx="4447821" cy="707886"/>
          </a:xfrm>
        </p:grpSpPr>
        <p:sp>
          <p:nvSpPr>
            <p:cNvPr id="17" name="TextBox 16"/>
            <p:cNvSpPr txBox="1"/>
            <p:nvPr/>
          </p:nvSpPr>
          <p:spPr>
            <a:xfrm>
              <a:off x="6733465" y="2527404"/>
              <a:ext cx="718466" cy="707886"/>
            </a:xfrm>
            <a:prstGeom prst="rect">
              <a:avLst/>
            </a:prstGeom>
            <a:noFill/>
          </p:spPr>
          <p:txBody>
            <a:bodyPr wrap="none" anchor="ctr">
              <a:normAutofit fontScale="85000" lnSpcReduction="20000"/>
            </a:bodyPr>
            <a:lstStyle/>
            <a:p>
              <a:pPr algn="ctr"/>
              <a:r>
                <a:rPr lang="en-US" altLang="zh-CN" sz="4000" dirty="0">
                  <a:solidFill>
                    <a:srgbClr val="5AAD9E"/>
                  </a:solidFill>
                  <a:latin typeface="印品黑体" panose="00000500000000000000" pitchFamily="2" charset="-122"/>
                </a:rPr>
                <a:t>02</a:t>
              </a:r>
              <a:endParaRPr lang="en-US" altLang="zh-CN" sz="4000" dirty="0">
                <a:solidFill>
                  <a:srgbClr val="5AAD9E"/>
                </a:solidFill>
                <a:latin typeface="印品黑体" panose="00000500000000000000" pitchFamily="2" charset="-122"/>
              </a:endParaRPr>
            </a:p>
          </p:txBody>
        </p:sp>
        <p:grpSp>
          <p:nvGrpSpPr>
            <p:cNvPr id="18" name="Group 17"/>
            <p:cNvGrpSpPr/>
            <p:nvPr/>
          </p:nvGrpSpPr>
          <p:grpSpPr>
            <a:xfrm>
              <a:off x="7218712" y="2599731"/>
              <a:ext cx="3962574" cy="563232"/>
              <a:chOff x="3943834" y="704409"/>
              <a:chExt cx="3962574" cy="563232"/>
            </a:xfrm>
          </p:grpSpPr>
          <p:sp>
            <p:nvSpPr>
              <p:cNvPr id="19" name="TextBox 18"/>
              <p:cNvSpPr txBox="1"/>
              <p:nvPr/>
            </p:nvSpPr>
            <p:spPr>
              <a:xfrm>
                <a:off x="3943834" y="704409"/>
                <a:ext cx="3962574" cy="242864"/>
              </a:xfrm>
              <a:prstGeom prst="rect">
                <a:avLst/>
              </a:prstGeom>
              <a:noFill/>
            </p:spPr>
            <p:txBody>
              <a:bodyPr wrap="none" lIns="360000" tIns="0" rIns="0" bIns="0" anchor="b" anchorCtr="0">
                <a:normAutofit fontScale="75000" lnSpcReduction="20000"/>
              </a:bodyPr>
              <a:lstStyle/>
              <a:p>
                <a:r>
                  <a:rPr lang="zh-CN" altLang="en-US" sz="1600" b="1" dirty="0">
                    <a:solidFill>
                      <a:srgbClr val="5AAD9E"/>
                    </a:solidFill>
                    <a:latin typeface="印品黑体" panose="00000500000000000000" pitchFamily="2" charset="-122"/>
                  </a:rPr>
                  <a:t>赛题分析</a:t>
                </a:r>
                <a:endParaRPr lang="zh-CN" altLang="en-US" sz="1600" b="1" dirty="0">
                  <a:solidFill>
                    <a:srgbClr val="5AAD9E"/>
                  </a:solidFill>
                  <a:latin typeface="印品黑体" panose="00000500000000000000" pitchFamily="2" charset="-122"/>
                </a:endParaRPr>
              </a:p>
            </p:txBody>
          </p:sp>
          <p:sp>
            <p:nvSpPr>
              <p:cNvPr id="20" name="TextBox 19"/>
              <p:cNvSpPr txBox="1"/>
              <p:nvPr/>
            </p:nvSpPr>
            <p:spPr>
              <a:xfrm>
                <a:off x="3943834" y="947273"/>
                <a:ext cx="3962574" cy="320368"/>
              </a:xfrm>
              <a:prstGeom prst="rect">
                <a:avLst/>
              </a:prstGeom>
            </p:spPr>
            <p:txBody>
              <a:bodyPr vert="horz" wrap="square" lIns="360000" tIns="0" rIns="0" bIns="0" anchor="ctr" anchorCtr="0">
                <a:normAutofit/>
              </a:bodyPr>
              <a:lstStyle/>
              <a:p>
                <a:pPr lvl="0" algn="l" fontAlgn="base">
                  <a:buClrTx/>
                  <a:buSzTx/>
                  <a:buFontTx/>
                  <a:defRPr/>
                </a:pPr>
                <a:r>
                  <a:rPr lang="zh-CN" altLang="en-US" sz="1050" dirty="0">
                    <a:solidFill>
                      <a:srgbClr val="5AAD9E"/>
                    </a:solidFill>
                    <a:latin typeface="印品黑体" panose="00000500000000000000" pitchFamily="2" charset="-122"/>
                    <a:sym typeface="Open Sans" panose="020B0606030504020204" pitchFamily="34" charset="0"/>
                  </a:rPr>
                  <a:t>THE PROBLEM ANALYSIS</a:t>
                </a:r>
                <a:endParaRPr lang="zh-CN" altLang="en-US" sz="1050" dirty="0">
                  <a:solidFill>
                    <a:srgbClr val="5AAD9E"/>
                  </a:solidFill>
                  <a:latin typeface="印品黑体" panose="00000500000000000000" pitchFamily="2" charset="-122"/>
                </a:endParaRPr>
              </a:p>
            </p:txBody>
          </p:sp>
        </p:grpSp>
      </p:grpSp>
      <p:grpSp>
        <p:nvGrpSpPr>
          <p:cNvPr id="7" name="Group 20"/>
          <p:cNvGrpSpPr/>
          <p:nvPr/>
        </p:nvGrpSpPr>
        <p:grpSpPr>
          <a:xfrm>
            <a:off x="1302822" y="3634881"/>
            <a:ext cx="3341276" cy="530914"/>
            <a:chOff x="6726251" y="3534339"/>
            <a:chExt cx="4455035" cy="707886"/>
          </a:xfrm>
        </p:grpSpPr>
        <p:sp>
          <p:nvSpPr>
            <p:cNvPr id="13" name="TextBox 21"/>
            <p:cNvSpPr txBox="1"/>
            <p:nvPr/>
          </p:nvSpPr>
          <p:spPr>
            <a:xfrm>
              <a:off x="6726251" y="3534339"/>
              <a:ext cx="732893" cy="707886"/>
            </a:xfrm>
            <a:prstGeom prst="rect">
              <a:avLst/>
            </a:prstGeom>
            <a:noFill/>
          </p:spPr>
          <p:txBody>
            <a:bodyPr wrap="none" anchor="ctr">
              <a:normAutofit fontScale="85000" lnSpcReduction="20000"/>
            </a:bodyPr>
            <a:lstStyle/>
            <a:p>
              <a:pPr algn="ctr"/>
              <a:r>
                <a:rPr lang="en-US" altLang="zh-CN" sz="4000" dirty="0">
                  <a:solidFill>
                    <a:schemeClr val="tx2"/>
                  </a:solidFill>
                  <a:latin typeface="印品黑体" panose="00000500000000000000" pitchFamily="2" charset="-122"/>
                </a:rPr>
                <a:t>03</a:t>
              </a:r>
              <a:endParaRPr lang="en-US" altLang="zh-CN" sz="4000" dirty="0">
                <a:solidFill>
                  <a:schemeClr val="tx2"/>
                </a:solidFill>
                <a:latin typeface="印品黑体" panose="00000500000000000000" pitchFamily="2" charset="-122"/>
              </a:endParaRPr>
            </a:p>
          </p:txBody>
        </p:sp>
        <p:grpSp>
          <p:nvGrpSpPr>
            <p:cNvPr id="14" name="Group 22"/>
            <p:cNvGrpSpPr/>
            <p:nvPr/>
          </p:nvGrpSpPr>
          <p:grpSpPr>
            <a:xfrm>
              <a:off x="7218712" y="3606666"/>
              <a:ext cx="3962574" cy="563232"/>
              <a:chOff x="3943834" y="704409"/>
              <a:chExt cx="3962574" cy="563232"/>
            </a:xfrm>
          </p:grpSpPr>
          <p:sp>
            <p:nvSpPr>
              <p:cNvPr id="15" name="TextBox 23"/>
              <p:cNvSpPr txBox="1"/>
              <p:nvPr/>
            </p:nvSpPr>
            <p:spPr>
              <a:xfrm>
                <a:off x="3943834" y="704409"/>
                <a:ext cx="3962574" cy="242864"/>
              </a:xfrm>
              <a:prstGeom prst="rect">
                <a:avLst/>
              </a:prstGeom>
              <a:noFill/>
            </p:spPr>
            <p:txBody>
              <a:bodyPr wrap="none" lIns="360000" tIns="0" rIns="0" bIns="0" anchor="b" anchorCtr="0">
                <a:normAutofit fontScale="75000" lnSpcReduction="20000"/>
              </a:bodyPr>
              <a:lstStyle/>
              <a:p>
                <a:r>
                  <a:rPr lang="zh-CN" altLang="en-US" sz="1600" b="1" dirty="0">
                    <a:solidFill>
                      <a:schemeClr val="tx2"/>
                    </a:solidFill>
                    <a:latin typeface="印品黑体" panose="00000500000000000000" pitchFamily="2" charset="-122"/>
                  </a:rPr>
                  <a:t>模型训练</a:t>
                </a:r>
                <a:endParaRPr lang="zh-CN" altLang="en-US" sz="1600" b="1" dirty="0">
                  <a:solidFill>
                    <a:schemeClr val="tx2"/>
                  </a:solidFill>
                  <a:latin typeface="印品黑体" panose="00000500000000000000" pitchFamily="2" charset="-122"/>
                </a:endParaRPr>
              </a:p>
            </p:txBody>
          </p:sp>
          <p:sp>
            <p:nvSpPr>
              <p:cNvPr id="16" name="TextBox 24"/>
              <p:cNvSpPr txBox="1"/>
              <p:nvPr/>
            </p:nvSpPr>
            <p:spPr>
              <a:xfrm>
                <a:off x="3943834" y="947273"/>
                <a:ext cx="3962574" cy="320368"/>
              </a:xfrm>
              <a:prstGeom prst="rect">
                <a:avLst/>
              </a:prstGeom>
            </p:spPr>
            <p:txBody>
              <a:bodyPr vert="horz" wrap="square" lIns="360000" tIns="0" rIns="0" bIns="0" anchor="ctr" anchorCtr="0">
                <a:normAutofit/>
              </a:bodyPr>
              <a:lstStyle/>
              <a:p>
                <a:pPr lvl="0" algn="l" fontAlgn="base">
                  <a:buClrTx/>
                  <a:buSzTx/>
                  <a:buFontTx/>
                  <a:defRPr/>
                </a:pPr>
                <a:r>
                  <a:rPr lang="zh-CN" altLang="en-US" sz="1050" dirty="0">
                    <a:solidFill>
                      <a:schemeClr val="tx2"/>
                    </a:solidFill>
                    <a:latin typeface="印品黑体" panose="00000500000000000000" pitchFamily="2" charset="-122"/>
                    <a:sym typeface="Open Sans" panose="020B0606030504020204" pitchFamily="34" charset="0"/>
                  </a:rPr>
                  <a:t>THE MODELING TRAINING</a:t>
                </a:r>
                <a:endParaRPr lang="zh-CN" altLang="en-US" sz="1050" dirty="0">
                  <a:solidFill>
                    <a:schemeClr val="tx2"/>
                  </a:solidFill>
                  <a:latin typeface="印品黑体" panose="00000500000000000000" pitchFamily="2" charset="-122"/>
                </a:endParaRPr>
              </a:p>
            </p:txBody>
          </p:sp>
        </p:grpSp>
      </p:grpSp>
      <p:grpSp>
        <p:nvGrpSpPr>
          <p:cNvPr id="8" name="Group 25"/>
          <p:cNvGrpSpPr/>
          <p:nvPr/>
        </p:nvGrpSpPr>
        <p:grpSpPr>
          <a:xfrm>
            <a:off x="5170262" y="3634881"/>
            <a:ext cx="3335265" cy="530914"/>
            <a:chOff x="6734266" y="4541274"/>
            <a:chExt cx="4447020" cy="707886"/>
          </a:xfrm>
        </p:grpSpPr>
        <p:sp>
          <p:nvSpPr>
            <p:cNvPr id="9" name="TextBox 26"/>
            <p:cNvSpPr txBox="1"/>
            <p:nvPr/>
          </p:nvSpPr>
          <p:spPr>
            <a:xfrm>
              <a:off x="6734266" y="4541274"/>
              <a:ext cx="716863" cy="707886"/>
            </a:xfrm>
            <a:prstGeom prst="rect">
              <a:avLst/>
            </a:prstGeom>
            <a:noFill/>
          </p:spPr>
          <p:txBody>
            <a:bodyPr wrap="none" anchor="ctr">
              <a:normAutofit fontScale="85000" lnSpcReduction="20000"/>
            </a:bodyPr>
            <a:lstStyle/>
            <a:p>
              <a:pPr algn="ctr"/>
              <a:r>
                <a:rPr lang="en-US" altLang="zh-CN" sz="4000" dirty="0">
                  <a:solidFill>
                    <a:schemeClr val="tx2"/>
                  </a:solidFill>
                  <a:latin typeface="印品黑体" panose="00000500000000000000" pitchFamily="2" charset="-122"/>
                </a:rPr>
                <a:t>04</a:t>
              </a:r>
              <a:endParaRPr lang="en-US" altLang="zh-CN" sz="4000" dirty="0">
                <a:solidFill>
                  <a:schemeClr val="tx2"/>
                </a:solidFill>
                <a:latin typeface="印品黑体" panose="00000500000000000000" pitchFamily="2" charset="-122"/>
              </a:endParaRPr>
            </a:p>
          </p:txBody>
        </p:sp>
        <p:grpSp>
          <p:nvGrpSpPr>
            <p:cNvPr id="10" name="Group 27"/>
            <p:cNvGrpSpPr/>
            <p:nvPr/>
          </p:nvGrpSpPr>
          <p:grpSpPr>
            <a:xfrm>
              <a:off x="7218712" y="4613601"/>
              <a:ext cx="3962574" cy="563232"/>
              <a:chOff x="3943834" y="704409"/>
              <a:chExt cx="3962574" cy="563232"/>
            </a:xfrm>
          </p:grpSpPr>
          <p:sp>
            <p:nvSpPr>
              <p:cNvPr id="11" name="TextBox 28"/>
              <p:cNvSpPr txBox="1"/>
              <p:nvPr/>
            </p:nvSpPr>
            <p:spPr>
              <a:xfrm>
                <a:off x="3943834" y="704409"/>
                <a:ext cx="3962574" cy="242864"/>
              </a:xfrm>
              <a:prstGeom prst="rect">
                <a:avLst/>
              </a:prstGeom>
              <a:noFill/>
            </p:spPr>
            <p:txBody>
              <a:bodyPr wrap="none" lIns="360000" tIns="0" rIns="0" bIns="0" anchor="b" anchorCtr="0">
                <a:normAutofit fontScale="75000" lnSpcReduction="20000"/>
              </a:bodyPr>
              <a:lstStyle/>
              <a:p>
                <a:r>
                  <a:rPr lang="zh-CN" altLang="en-US" sz="1600" b="1" dirty="0">
                    <a:solidFill>
                      <a:schemeClr val="tx2"/>
                    </a:solidFill>
                    <a:latin typeface="印品黑体" panose="00000500000000000000" pitchFamily="2" charset="-122"/>
                  </a:rPr>
                  <a:t>心得体会</a:t>
                </a:r>
                <a:endParaRPr lang="zh-CN" altLang="en-US" sz="1600" b="1" dirty="0">
                  <a:solidFill>
                    <a:schemeClr val="tx2"/>
                  </a:solidFill>
                  <a:latin typeface="印品黑体" panose="00000500000000000000" pitchFamily="2" charset="-122"/>
                </a:endParaRPr>
              </a:p>
            </p:txBody>
          </p:sp>
          <p:sp>
            <p:nvSpPr>
              <p:cNvPr id="12" name="TextBox 29"/>
              <p:cNvSpPr txBox="1"/>
              <p:nvPr/>
            </p:nvSpPr>
            <p:spPr>
              <a:xfrm>
                <a:off x="3943834" y="947273"/>
                <a:ext cx="3962574" cy="320368"/>
              </a:xfrm>
              <a:prstGeom prst="rect">
                <a:avLst/>
              </a:prstGeom>
            </p:spPr>
            <p:txBody>
              <a:bodyPr vert="horz" wrap="square" lIns="360000" tIns="0" rIns="0" bIns="0" anchor="ctr" anchorCtr="0">
                <a:normAutofit/>
              </a:bodyPr>
              <a:lstStyle/>
              <a:p>
                <a:pPr lvl="0" algn="l" fontAlgn="base">
                  <a:buClrTx/>
                  <a:buSzTx/>
                  <a:buFontTx/>
                  <a:defRPr/>
                </a:pPr>
                <a:r>
                  <a:rPr lang="zh-CN" altLang="en-US" sz="1050" dirty="0">
                    <a:solidFill>
                      <a:schemeClr val="tx2"/>
                    </a:solidFill>
                    <a:latin typeface="印品黑体" panose="00000500000000000000" pitchFamily="2" charset="-122"/>
                    <a:sym typeface="Open Sans" panose="020B0606030504020204" pitchFamily="34" charset="0"/>
                  </a:rPr>
                  <a:t>THE RESULT SUMMARY</a:t>
                </a:r>
                <a:endParaRPr lang="zh-CN" altLang="en-US" sz="1050" dirty="0">
                  <a:solidFill>
                    <a:schemeClr val="tx2"/>
                  </a:solidFill>
                  <a:latin typeface="印品黑体" panose="00000500000000000000" pitchFamily="2" charset="-122"/>
                </a:endParaRPr>
              </a:p>
            </p:txBody>
          </p:sp>
        </p:grpSp>
      </p:grpSp>
      <p:sp>
        <p:nvSpPr>
          <p:cNvPr id="2" name="文本框 1"/>
          <p:cNvSpPr txBox="1"/>
          <p:nvPr/>
        </p:nvSpPr>
        <p:spPr>
          <a:xfrm>
            <a:off x="4269740" y="3081655"/>
            <a:ext cx="3048000" cy="275590"/>
          </a:xfrm>
          <a:prstGeom prst="rect">
            <a:avLst/>
          </a:prstGeom>
          <a:noFill/>
        </p:spPr>
        <p:txBody>
          <a:bodyPr wrap="square" rtlCol="0">
            <a:spAutoFit/>
          </a:bodyPr>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500"/>
                                        <p:tgtEl>
                                          <p:spTgt spid="25"/>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8"/>
          <p:cNvSpPr txBox="1"/>
          <p:nvPr/>
        </p:nvSpPr>
        <p:spPr>
          <a:xfrm>
            <a:off x="2843808" y="2188552"/>
            <a:ext cx="4176464" cy="676910"/>
          </a:xfrm>
          <a:prstGeom prst="rect">
            <a:avLst/>
          </a:prstGeom>
          <a:noFill/>
        </p:spPr>
        <p:txBody>
          <a:bodyPr wrap="square" lIns="0" tIns="0" rIns="0" bIns="0" rtlCol="0">
            <a:spAutoFit/>
          </a:bodyPr>
          <a:lstStyle/>
          <a:p>
            <a:r>
              <a:rPr lang="zh-CN" altLang="en-US" sz="4400" b="1" dirty="0">
                <a:solidFill>
                  <a:schemeClr val="tx2"/>
                </a:solidFill>
                <a:latin typeface="印品黑体" panose="00000500000000000000" pitchFamily="2" charset="-122"/>
                <a:sym typeface="+mn-ea"/>
              </a:rPr>
              <a:t>模型训练</a:t>
            </a:r>
            <a:endParaRPr lang="en-GB" altLang="zh-CN" sz="4400" dirty="0">
              <a:solidFill>
                <a:schemeClr val="bg1">
                  <a:lumMod val="50000"/>
                </a:schemeClr>
              </a:solidFill>
              <a:latin typeface="印品黑体" panose="00000500000000000000" pitchFamily="2" charset="-122"/>
              <a:ea typeface="印品黑体" panose="00000500000000000000" pitchFamily="2" charset="-122"/>
              <a:cs typeface="+mn-ea"/>
              <a:sym typeface="+mn-lt"/>
            </a:endParaRPr>
          </a:p>
        </p:txBody>
      </p:sp>
      <p:sp>
        <p:nvSpPr>
          <p:cNvPr id="7" name="TextBox 49"/>
          <p:cNvSpPr txBox="1"/>
          <p:nvPr/>
        </p:nvSpPr>
        <p:spPr>
          <a:xfrm>
            <a:off x="3664070" y="2952695"/>
            <a:ext cx="2780138" cy="122555"/>
          </a:xfrm>
          <a:prstGeom prst="rect">
            <a:avLst/>
          </a:prstGeom>
          <a:noFill/>
        </p:spPr>
        <p:txBody>
          <a:bodyPr wrap="square" lIns="0" tIns="0" rIns="0" bIns="0" rtlCol="0">
            <a:spAutoFit/>
          </a:bodyPr>
          <a:lstStyle/>
          <a:p>
            <a:pPr lvl="0" algn="l" fontAlgn="base">
              <a:buClrTx/>
              <a:buSzTx/>
              <a:buFontTx/>
              <a:defRPr/>
            </a:pPr>
            <a:r>
              <a:rPr lang="zh-CN" altLang="en-US" sz="800" dirty="0">
                <a:solidFill>
                  <a:schemeClr val="tx2"/>
                </a:solidFill>
                <a:latin typeface="印品黑体" panose="00000500000000000000" pitchFamily="2" charset="-122"/>
                <a:sym typeface="Open Sans" panose="020B0606030504020204" pitchFamily="34" charset="0"/>
              </a:rPr>
              <a:t>THE MODELING TRAINING</a:t>
            </a:r>
            <a:endParaRPr lang="zh-CN" altLang="en-US" sz="800" dirty="0">
              <a:solidFill>
                <a:schemeClr val="bg1">
                  <a:lumMod val="50000"/>
                </a:schemeClr>
              </a:solidFill>
              <a:latin typeface="印品黑体" panose="00000500000000000000" pitchFamily="2" charset="-122"/>
              <a:ea typeface="印品黑体" panose="00000500000000000000" pitchFamily="2" charset="-122"/>
              <a:cs typeface="+mn-ea"/>
              <a:sym typeface="+mn-lt"/>
            </a:endParaRPr>
          </a:p>
        </p:txBody>
      </p:sp>
      <p:sp>
        <p:nvSpPr>
          <p:cNvPr id="8" name="TextBox 48"/>
          <p:cNvSpPr txBox="1"/>
          <p:nvPr/>
        </p:nvSpPr>
        <p:spPr>
          <a:xfrm>
            <a:off x="4139952" y="1124620"/>
            <a:ext cx="1728192" cy="1231106"/>
          </a:xfrm>
          <a:prstGeom prst="rect">
            <a:avLst/>
          </a:prstGeom>
          <a:noFill/>
        </p:spPr>
        <p:txBody>
          <a:bodyPr wrap="square" lIns="0" tIns="0" rIns="0" bIns="0" rtlCol="0">
            <a:spAutoFit/>
          </a:bodyPr>
          <a:lstStyle/>
          <a:p>
            <a:r>
              <a:rPr lang="en-US" altLang="zh-CN" sz="8000" dirty="0">
                <a:solidFill>
                  <a:srgbClr val="5AAD9E"/>
                </a:solidFill>
                <a:latin typeface="Narkisim" panose="020E0502050101010101" pitchFamily="34" charset="-79"/>
                <a:ea typeface="华康雅宋体W9(P)" panose="02020900000000000000" pitchFamily="18" charset="-122"/>
                <a:cs typeface="Narkisim" panose="020E0502050101010101" pitchFamily="34" charset="-79"/>
                <a:sym typeface="+mn-lt"/>
              </a:rPr>
              <a:t>03</a:t>
            </a:r>
            <a:endParaRPr lang="en-GB" altLang="zh-CN" sz="8000" dirty="0">
              <a:solidFill>
                <a:srgbClr val="5AAD9E"/>
              </a:solidFill>
              <a:latin typeface="Narkisim" panose="020E0502050101010101" pitchFamily="34" charset="-79"/>
              <a:ea typeface="华康雅宋体W9(P)" panose="02020900000000000000" pitchFamily="18" charset="-122"/>
              <a:cs typeface="Narkisim" panose="020E0502050101010101" pitchFamily="34" charset="-79"/>
              <a:sym typeface="+mn-lt"/>
            </a:endParaRPr>
          </a:p>
        </p:txBody>
      </p:sp>
      <p:grpSp>
        <p:nvGrpSpPr>
          <p:cNvPr id="10" name="组合 9"/>
          <p:cNvGrpSpPr/>
          <p:nvPr/>
        </p:nvGrpSpPr>
        <p:grpSpPr>
          <a:xfrm>
            <a:off x="4019078" y="-2366463"/>
            <a:ext cx="7395510" cy="6618716"/>
            <a:chOff x="4019078" y="-2366463"/>
            <a:chExt cx="7395510" cy="6618716"/>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6156176" y="-1025054"/>
              <a:ext cx="4332447" cy="3570061"/>
            </a:xfrm>
            <a:prstGeom prst="rect">
              <a:avLst/>
            </a:prstGeom>
          </p:spPr>
        </p:pic>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768064" flipH="1" flipV="1">
              <a:off x="7082141" y="682192"/>
              <a:ext cx="4332447" cy="3570061"/>
            </a:xfrm>
            <a:prstGeom prst="rect">
              <a:avLst/>
            </a:prstGeom>
          </p:spPr>
        </p:pic>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4019078" y="-2366463"/>
              <a:ext cx="4332447" cy="3570061"/>
            </a:xfrm>
            <a:prstGeom prst="rect">
              <a:avLst/>
            </a:prstGeom>
          </p:spPr>
        </p:pic>
      </p:grpSp>
      <p:grpSp>
        <p:nvGrpSpPr>
          <p:cNvPr id="15" name="组合 14"/>
          <p:cNvGrpSpPr/>
          <p:nvPr/>
        </p:nvGrpSpPr>
        <p:grpSpPr>
          <a:xfrm>
            <a:off x="-2433908" y="2223904"/>
            <a:ext cx="7321890" cy="5520901"/>
            <a:chOff x="-2433908" y="2223904"/>
            <a:chExt cx="7321890" cy="5520901"/>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59"/>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6"/>
                                        </p:tgtEl>
                                        <p:attrNameLst>
                                          <p:attrName>style.visibility</p:attrName>
                                        </p:attrNameLst>
                                      </p:cBhvr>
                                      <p:to>
                                        <p:strVal val="visible"/>
                                      </p:to>
                                    </p:set>
                                    <p:animEffect transition="in" filter="wipe(left)">
                                      <p:cBhvr>
                                        <p:cTn id="11" dur="200"/>
                                        <p:tgtEl>
                                          <p:spTgt spid="6"/>
                                        </p:tgtEl>
                                      </p:cBhvr>
                                    </p:animEffect>
                                  </p:childTnLst>
                                </p:cTn>
                              </p:par>
                            </p:childTnLst>
                          </p:cTn>
                        </p:par>
                        <p:par>
                          <p:cTn id="12" fill="hold">
                            <p:stCondLst>
                              <p:cond delay="63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7"/>
                                        </p:tgtEl>
                                        <p:attrNameLst>
                                          <p:attrName>style.visibility</p:attrName>
                                        </p:attrNameLst>
                                      </p:cBhvr>
                                      <p:to>
                                        <p:strVal val="visible"/>
                                      </p:to>
                                    </p:set>
                                    <p:animEffect transition="in" filter="wipe(left)">
                                      <p:cBhvr>
                                        <p:cTn id="15"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模型创建</a:t>
            </a:r>
            <a:endParaRPr lang="en-GB" altLang="zh-CN" sz="1800" dirty="0">
              <a:solidFill>
                <a:srgbClr val="778495"/>
              </a:solidFill>
              <a:latin typeface="印品黑体" panose="00000500000000000000" pitchFamily="2" charset="-122"/>
              <a:ea typeface="印品黑体" panose="00000500000000000000" pitchFamily="2" charset="-122"/>
            </a:endParaRPr>
          </a:p>
        </p:txBody>
      </p:sp>
      <p:sp>
        <p:nvSpPr>
          <p:cNvPr id="2" name="文本框 1"/>
          <p:cNvSpPr txBox="1"/>
          <p:nvPr/>
        </p:nvSpPr>
        <p:spPr>
          <a:xfrm>
            <a:off x="1043305" y="555625"/>
            <a:ext cx="6688455" cy="560070"/>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本实验用到的模型为</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LightGBM(LGBM)</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rPr>
              <a:t>该模型可以利用GOSS算法的优势降低样本维度，用EFB算法的优势降低特征维度用EFB算法的优势降低特征维度，从而提高LGBM算法的运算速度，提升预测效率，因此具有快速，分布式，高性能的特点</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。在机器学习算法领域，回归算法和分类算法是监督学习算法中最常用的两类算法，区别在于输出变量的类型，若输出为连续变量称为回归算法，若输出为离散变量称为分类算法。风险预测是一个回归问题。</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4" name="Group 45"/>
          <p:cNvGrpSpPr/>
          <p:nvPr/>
        </p:nvGrpSpPr>
        <p:grpSpPr>
          <a:xfrm>
            <a:off x="3569335" y="2445385"/>
            <a:ext cx="2019300" cy="2377440"/>
            <a:chOff x="3779635" y="1683540"/>
            <a:chExt cx="4632730" cy="5174460"/>
          </a:xfrm>
          <a:solidFill>
            <a:srgbClr val="5AAD9E"/>
          </a:solidFill>
        </p:grpSpPr>
        <p:sp>
          <p:nvSpPr>
            <p:cNvPr id="65" name="Freeform 46"/>
            <p:cNvSpPr/>
            <p:nvPr/>
          </p:nvSpPr>
          <p:spPr bwMode="auto">
            <a:xfrm>
              <a:off x="3968196" y="3177186"/>
              <a:ext cx="1549743" cy="645610"/>
            </a:xfrm>
            <a:custGeom>
              <a:avLst/>
              <a:gdLst>
                <a:gd name="T0" fmla="*/ 201 w 2027"/>
                <a:gd name="T1" fmla="*/ 456 h 831"/>
                <a:gd name="T2" fmla="*/ 174 w 2027"/>
                <a:gd name="T3" fmla="*/ 424 h 831"/>
                <a:gd name="T4" fmla="*/ 88 w 2027"/>
                <a:gd name="T5" fmla="*/ 301 h 831"/>
                <a:gd name="T6" fmla="*/ 0 w 2027"/>
                <a:gd name="T7" fmla="*/ 105 h 831"/>
                <a:gd name="T8" fmla="*/ 244 w 2027"/>
                <a:gd name="T9" fmla="*/ 67 h 831"/>
                <a:gd name="T10" fmla="*/ 617 w 2027"/>
                <a:gd name="T11" fmla="*/ 27 h 831"/>
                <a:gd name="T12" fmla="*/ 1097 w 2027"/>
                <a:gd name="T13" fmla="*/ 8 h 831"/>
                <a:gd name="T14" fmla="*/ 1105 w 2027"/>
                <a:gd name="T15" fmla="*/ 11 h 831"/>
                <a:gd name="T16" fmla="*/ 1165 w 2027"/>
                <a:gd name="T17" fmla="*/ 14 h 831"/>
                <a:gd name="T18" fmla="*/ 1226 w 2027"/>
                <a:gd name="T19" fmla="*/ 23 h 831"/>
                <a:gd name="T20" fmla="*/ 1295 w 2027"/>
                <a:gd name="T21" fmla="*/ 36 h 831"/>
                <a:gd name="T22" fmla="*/ 1313 w 2027"/>
                <a:gd name="T23" fmla="*/ 43 h 831"/>
                <a:gd name="T24" fmla="*/ 1382 w 2027"/>
                <a:gd name="T25" fmla="*/ 61 h 831"/>
                <a:gd name="T26" fmla="*/ 1444 w 2027"/>
                <a:gd name="T27" fmla="*/ 82 h 831"/>
                <a:gd name="T28" fmla="*/ 1496 w 2027"/>
                <a:gd name="T29" fmla="*/ 104 h 831"/>
                <a:gd name="T30" fmla="*/ 1608 w 2027"/>
                <a:gd name="T31" fmla="*/ 163 h 831"/>
                <a:gd name="T32" fmla="*/ 1726 w 2027"/>
                <a:gd name="T33" fmla="*/ 248 h 831"/>
                <a:gd name="T34" fmla="*/ 1879 w 2027"/>
                <a:gd name="T35" fmla="*/ 403 h 831"/>
                <a:gd name="T36" fmla="*/ 1922 w 2027"/>
                <a:gd name="T37" fmla="*/ 461 h 831"/>
                <a:gd name="T38" fmla="*/ 1926 w 2027"/>
                <a:gd name="T39" fmla="*/ 471 h 831"/>
                <a:gd name="T40" fmla="*/ 2027 w 2027"/>
                <a:gd name="T41" fmla="*/ 652 h 831"/>
                <a:gd name="T42" fmla="*/ 1659 w 2027"/>
                <a:gd name="T43" fmla="*/ 454 h 831"/>
                <a:gd name="T44" fmla="*/ 1621 w 2027"/>
                <a:gd name="T45" fmla="*/ 441 h 831"/>
                <a:gd name="T46" fmla="*/ 1357 w 2027"/>
                <a:gd name="T47" fmla="*/ 386 h 831"/>
                <a:gd name="T48" fmla="*/ 1215 w 2027"/>
                <a:gd name="T49" fmla="*/ 379 h 831"/>
                <a:gd name="T50" fmla="*/ 971 w 2027"/>
                <a:gd name="T51" fmla="*/ 404 h 831"/>
                <a:gd name="T52" fmla="*/ 952 w 2027"/>
                <a:gd name="T53" fmla="*/ 404 h 831"/>
                <a:gd name="T54" fmla="*/ 709 w 2027"/>
                <a:gd name="T55" fmla="*/ 406 h 831"/>
                <a:gd name="T56" fmla="*/ 699 w 2027"/>
                <a:gd name="T57" fmla="*/ 408 h 831"/>
                <a:gd name="T58" fmla="*/ 615 w 2027"/>
                <a:gd name="T59" fmla="*/ 396 h 831"/>
                <a:gd name="T60" fmla="*/ 559 w 2027"/>
                <a:gd name="T61" fmla="*/ 386 h 831"/>
                <a:gd name="T62" fmla="*/ 549 w 2027"/>
                <a:gd name="T63" fmla="*/ 382 h 831"/>
                <a:gd name="T64" fmla="*/ 339 w 2027"/>
                <a:gd name="T65" fmla="*/ 319 h 831"/>
                <a:gd name="T66" fmla="*/ 1059 w 2027"/>
                <a:gd name="T67" fmla="*/ 435 h 831"/>
                <a:gd name="T68" fmla="*/ 1228 w 2027"/>
                <a:gd name="T69" fmla="*/ 437 h 831"/>
                <a:gd name="T70" fmla="*/ 1237 w 2027"/>
                <a:gd name="T71" fmla="*/ 435 h 831"/>
                <a:gd name="T72" fmla="*/ 1450 w 2027"/>
                <a:gd name="T73" fmla="*/ 470 h 831"/>
                <a:gd name="T74" fmla="*/ 1736 w 2027"/>
                <a:gd name="T75" fmla="*/ 578 h 831"/>
                <a:gd name="T76" fmla="*/ 1752 w 2027"/>
                <a:gd name="T77" fmla="*/ 589 h 831"/>
                <a:gd name="T78" fmla="*/ 1997 w 2027"/>
                <a:gd name="T79" fmla="*/ 755 h 831"/>
                <a:gd name="T80" fmla="*/ 1929 w 2027"/>
                <a:gd name="T81" fmla="*/ 765 h 831"/>
                <a:gd name="T82" fmla="*/ 1866 w 2027"/>
                <a:gd name="T83" fmla="*/ 772 h 831"/>
                <a:gd name="T84" fmla="*/ 1817 w 2027"/>
                <a:gd name="T85" fmla="*/ 779 h 831"/>
                <a:gd name="T86" fmla="*/ 1393 w 2027"/>
                <a:gd name="T87" fmla="*/ 816 h 831"/>
                <a:gd name="T88" fmla="*/ 1035 w 2027"/>
                <a:gd name="T89" fmla="*/ 828 h 831"/>
                <a:gd name="T90" fmla="*/ 1018 w 2027"/>
                <a:gd name="T91" fmla="*/ 825 h 831"/>
                <a:gd name="T92" fmla="*/ 693 w 2027"/>
                <a:gd name="T93" fmla="*/ 776 h 831"/>
                <a:gd name="T94" fmla="*/ 369 w 2027"/>
                <a:gd name="T95" fmla="*/ 614 h 831"/>
                <a:gd name="T96" fmla="*/ 361 w 2027"/>
                <a:gd name="T97" fmla="*/ 606 h 831"/>
                <a:gd name="T98" fmla="*/ 201 w 2027"/>
                <a:gd name="T99" fmla="*/ 45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7" h="831">
                  <a:moveTo>
                    <a:pt x="201" y="456"/>
                  </a:moveTo>
                  <a:cubicBezTo>
                    <a:pt x="192" y="446"/>
                    <a:pt x="182" y="435"/>
                    <a:pt x="174" y="424"/>
                  </a:cubicBezTo>
                  <a:cubicBezTo>
                    <a:pt x="141" y="385"/>
                    <a:pt x="114" y="345"/>
                    <a:pt x="88" y="301"/>
                  </a:cubicBezTo>
                  <a:cubicBezTo>
                    <a:pt x="53" y="237"/>
                    <a:pt x="23" y="173"/>
                    <a:pt x="0" y="105"/>
                  </a:cubicBezTo>
                  <a:cubicBezTo>
                    <a:pt x="80" y="88"/>
                    <a:pt x="159" y="78"/>
                    <a:pt x="244" y="67"/>
                  </a:cubicBezTo>
                  <a:cubicBezTo>
                    <a:pt x="372" y="52"/>
                    <a:pt x="490" y="40"/>
                    <a:pt x="617" y="27"/>
                  </a:cubicBezTo>
                  <a:cubicBezTo>
                    <a:pt x="781" y="14"/>
                    <a:pt x="932" y="0"/>
                    <a:pt x="1097" y="8"/>
                  </a:cubicBezTo>
                  <a:cubicBezTo>
                    <a:pt x="1100" y="8"/>
                    <a:pt x="1102" y="11"/>
                    <a:pt x="1105" y="11"/>
                  </a:cubicBezTo>
                  <a:cubicBezTo>
                    <a:pt x="1125" y="12"/>
                    <a:pt x="1145" y="13"/>
                    <a:pt x="1165" y="14"/>
                  </a:cubicBezTo>
                  <a:cubicBezTo>
                    <a:pt x="1185" y="18"/>
                    <a:pt x="1205" y="19"/>
                    <a:pt x="1226" y="23"/>
                  </a:cubicBezTo>
                  <a:cubicBezTo>
                    <a:pt x="1250" y="28"/>
                    <a:pt x="1272" y="30"/>
                    <a:pt x="1295" y="36"/>
                  </a:cubicBezTo>
                  <a:cubicBezTo>
                    <a:pt x="1301" y="39"/>
                    <a:pt x="1306" y="41"/>
                    <a:pt x="1313" y="43"/>
                  </a:cubicBezTo>
                  <a:cubicBezTo>
                    <a:pt x="1338" y="46"/>
                    <a:pt x="1360" y="52"/>
                    <a:pt x="1382" y="61"/>
                  </a:cubicBezTo>
                  <a:cubicBezTo>
                    <a:pt x="1403" y="70"/>
                    <a:pt x="1424" y="72"/>
                    <a:pt x="1444" y="82"/>
                  </a:cubicBezTo>
                  <a:cubicBezTo>
                    <a:pt x="1462" y="91"/>
                    <a:pt x="1479" y="97"/>
                    <a:pt x="1496" y="104"/>
                  </a:cubicBezTo>
                  <a:cubicBezTo>
                    <a:pt x="1535" y="121"/>
                    <a:pt x="1570" y="142"/>
                    <a:pt x="1608" y="163"/>
                  </a:cubicBezTo>
                  <a:cubicBezTo>
                    <a:pt x="1651" y="190"/>
                    <a:pt x="1687" y="217"/>
                    <a:pt x="1726" y="248"/>
                  </a:cubicBezTo>
                  <a:cubicBezTo>
                    <a:pt x="1783" y="295"/>
                    <a:pt x="1833" y="344"/>
                    <a:pt x="1879" y="403"/>
                  </a:cubicBezTo>
                  <a:cubicBezTo>
                    <a:pt x="1894" y="423"/>
                    <a:pt x="1907" y="441"/>
                    <a:pt x="1922" y="461"/>
                  </a:cubicBezTo>
                  <a:cubicBezTo>
                    <a:pt x="1925" y="464"/>
                    <a:pt x="1924" y="468"/>
                    <a:pt x="1926" y="471"/>
                  </a:cubicBezTo>
                  <a:cubicBezTo>
                    <a:pt x="1968" y="528"/>
                    <a:pt x="1998" y="589"/>
                    <a:pt x="2027" y="652"/>
                  </a:cubicBezTo>
                  <a:cubicBezTo>
                    <a:pt x="1915" y="568"/>
                    <a:pt x="1792" y="503"/>
                    <a:pt x="1659" y="454"/>
                  </a:cubicBezTo>
                  <a:cubicBezTo>
                    <a:pt x="1647" y="450"/>
                    <a:pt x="1633" y="445"/>
                    <a:pt x="1621" y="441"/>
                  </a:cubicBezTo>
                  <a:cubicBezTo>
                    <a:pt x="1534" y="414"/>
                    <a:pt x="1450" y="397"/>
                    <a:pt x="1357" y="386"/>
                  </a:cubicBezTo>
                  <a:cubicBezTo>
                    <a:pt x="1309" y="381"/>
                    <a:pt x="1263" y="379"/>
                    <a:pt x="1215" y="379"/>
                  </a:cubicBezTo>
                  <a:cubicBezTo>
                    <a:pt x="1132" y="380"/>
                    <a:pt x="1056" y="390"/>
                    <a:pt x="971" y="404"/>
                  </a:cubicBezTo>
                  <a:cubicBezTo>
                    <a:pt x="964" y="405"/>
                    <a:pt x="959" y="403"/>
                    <a:pt x="952" y="404"/>
                  </a:cubicBezTo>
                  <a:cubicBezTo>
                    <a:pt x="868" y="414"/>
                    <a:pt x="792" y="416"/>
                    <a:pt x="709" y="406"/>
                  </a:cubicBezTo>
                  <a:cubicBezTo>
                    <a:pt x="706" y="406"/>
                    <a:pt x="702" y="408"/>
                    <a:pt x="699" y="408"/>
                  </a:cubicBezTo>
                  <a:cubicBezTo>
                    <a:pt x="670" y="405"/>
                    <a:pt x="644" y="402"/>
                    <a:pt x="615" y="396"/>
                  </a:cubicBezTo>
                  <a:cubicBezTo>
                    <a:pt x="595" y="393"/>
                    <a:pt x="577" y="389"/>
                    <a:pt x="559" y="386"/>
                  </a:cubicBezTo>
                  <a:cubicBezTo>
                    <a:pt x="554" y="385"/>
                    <a:pt x="553" y="384"/>
                    <a:pt x="549" y="382"/>
                  </a:cubicBezTo>
                  <a:cubicBezTo>
                    <a:pt x="474" y="367"/>
                    <a:pt x="407" y="346"/>
                    <a:pt x="339" y="319"/>
                  </a:cubicBezTo>
                  <a:cubicBezTo>
                    <a:pt x="562" y="424"/>
                    <a:pt x="815" y="466"/>
                    <a:pt x="1059" y="435"/>
                  </a:cubicBezTo>
                  <a:cubicBezTo>
                    <a:pt x="1115" y="435"/>
                    <a:pt x="1170" y="430"/>
                    <a:pt x="1228" y="437"/>
                  </a:cubicBezTo>
                  <a:cubicBezTo>
                    <a:pt x="1230" y="437"/>
                    <a:pt x="1234" y="435"/>
                    <a:pt x="1237" y="435"/>
                  </a:cubicBezTo>
                  <a:cubicBezTo>
                    <a:pt x="1312" y="443"/>
                    <a:pt x="1378" y="451"/>
                    <a:pt x="1450" y="470"/>
                  </a:cubicBezTo>
                  <a:cubicBezTo>
                    <a:pt x="1552" y="495"/>
                    <a:pt x="1643" y="532"/>
                    <a:pt x="1736" y="578"/>
                  </a:cubicBezTo>
                  <a:cubicBezTo>
                    <a:pt x="1741" y="581"/>
                    <a:pt x="1747" y="586"/>
                    <a:pt x="1752" y="589"/>
                  </a:cubicBezTo>
                  <a:cubicBezTo>
                    <a:pt x="1842" y="635"/>
                    <a:pt x="1920" y="693"/>
                    <a:pt x="1997" y="755"/>
                  </a:cubicBezTo>
                  <a:cubicBezTo>
                    <a:pt x="1974" y="762"/>
                    <a:pt x="1954" y="761"/>
                    <a:pt x="1929" y="765"/>
                  </a:cubicBezTo>
                  <a:cubicBezTo>
                    <a:pt x="1909" y="769"/>
                    <a:pt x="1888" y="772"/>
                    <a:pt x="1866" y="772"/>
                  </a:cubicBezTo>
                  <a:cubicBezTo>
                    <a:pt x="1849" y="774"/>
                    <a:pt x="1833" y="777"/>
                    <a:pt x="1817" y="779"/>
                  </a:cubicBezTo>
                  <a:cubicBezTo>
                    <a:pt x="1671" y="795"/>
                    <a:pt x="1537" y="807"/>
                    <a:pt x="1393" y="816"/>
                  </a:cubicBezTo>
                  <a:cubicBezTo>
                    <a:pt x="1270" y="823"/>
                    <a:pt x="1156" y="831"/>
                    <a:pt x="1035" y="828"/>
                  </a:cubicBezTo>
                  <a:cubicBezTo>
                    <a:pt x="1029" y="828"/>
                    <a:pt x="1024" y="825"/>
                    <a:pt x="1018" y="825"/>
                  </a:cubicBezTo>
                  <a:cubicBezTo>
                    <a:pt x="906" y="823"/>
                    <a:pt x="802" y="806"/>
                    <a:pt x="693" y="776"/>
                  </a:cubicBezTo>
                  <a:cubicBezTo>
                    <a:pt x="574" y="741"/>
                    <a:pt x="470" y="687"/>
                    <a:pt x="369" y="614"/>
                  </a:cubicBezTo>
                  <a:cubicBezTo>
                    <a:pt x="367" y="611"/>
                    <a:pt x="364" y="609"/>
                    <a:pt x="361" y="606"/>
                  </a:cubicBezTo>
                  <a:cubicBezTo>
                    <a:pt x="301" y="562"/>
                    <a:pt x="249" y="512"/>
                    <a:pt x="201" y="456"/>
                  </a:cubicBezTo>
                  <a:close/>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66" name="Freeform 47"/>
            <p:cNvSpPr/>
            <p:nvPr/>
          </p:nvSpPr>
          <p:spPr bwMode="auto">
            <a:xfrm>
              <a:off x="5170279" y="1762594"/>
              <a:ext cx="542116" cy="1333143"/>
            </a:xfrm>
            <a:custGeom>
              <a:avLst/>
              <a:gdLst>
                <a:gd name="T0" fmla="*/ 75 w 708"/>
                <a:gd name="T1" fmla="*/ 0 h 1715"/>
                <a:gd name="T2" fmla="*/ 46 w 708"/>
                <a:gd name="T3" fmla="*/ 209 h 1715"/>
                <a:gd name="T4" fmla="*/ 18 w 708"/>
                <a:gd name="T5" fmla="*/ 526 h 1715"/>
                <a:gd name="T6" fmla="*/ 9 w 708"/>
                <a:gd name="T7" fmla="*/ 935 h 1715"/>
                <a:gd name="T8" fmla="*/ 11 w 708"/>
                <a:gd name="T9" fmla="*/ 941 h 1715"/>
                <a:gd name="T10" fmla="*/ 15 w 708"/>
                <a:gd name="T11" fmla="*/ 992 h 1715"/>
                <a:gd name="T12" fmla="*/ 23 w 708"/>
                <a:gd name="T13" fmla="*/ 1044 h 1715"/>
                <a:gd name="T14" fmla="*/ 35 w 708"/>
                <a:gd name="T15" fmla="*/ 1103 h 1715"/>
                <a:gd name="T16" fmla="*/ 41 w 708"/>
                <a:gd name="T17" fmla="*/ 1117 h 1715"/>
                <a:gd name="T18" fmla="*/ 57 w 708"/>
                <a:gd name="T19" fmla="*/ 1176 h 1715"/>
                <a:gd name="T20" fmla="*/ 76 w 708"/>
                <a:gd name="T21" fmla="*/ 1228 h 1715"/>
                <a:gd name="T22" fmla="*/ 96 w 708"/>
                <a:gd name="T23" fmla="*/ 1273 h 1715"/>
                <a:gd name="T24" fmla="*/ 148 w 708"/>
                <a:gd name="T25" fmla="*/ 1367 h 1715"/>
                <a:gd name="T26" fmla="*/ 221 w 708"/>
                <a:gd name="T27" fmla="*/ 1466 h 1715"/>
                <a:gd name="T28" fmla="*/ 356 w 708"/>
                <a:gd name="T29" fmla="*/ 1593 h 1715"/>
                <a:gd name="T30" fmla="*/ 406 w 708"/>
                <a:gd name="T31" fmla="*/ 1629 h 1715"/>
                <a:gd name="T32" fmla="*/ 414 w 708"/>
                <a:gd name="T33" fmla="*/ 1633 h 1715"/>
                <a:gd name="T34" fmla="*/ 569 w 708"/>
                <a:gd name="T35" fmla="*/ 1715 h 1715"/>
                <a:gd name="T36" fmla="*/ 396 w 708"/>
                <a:gd name="T37" fmla="*/ 1405 h 1715"/>
                <a:gd name="T38" fmla="*/ 384 w 708"/>
                <a:gd name="T39" fmla="*/ 1374 h 1715"/>
                <a:gd name="T40" fmla="*/ 334 w 708"/>
                <a:gd name="T41" fmla="*/ 1150 h 1715"/>
                <a:gd name="T42" fmla="*/ 326 w 708"/>
                <a:gd name="T43" fmla="*/ 1030 h 1715"/>
                <a:gd name="T44" fmla="*/ 343 w 708"/>
                <a:gd name="T45" fmla="*/ 821 h 1715"/>
                <a:gd name="T46" fmla="*/ 343 w 708"/>
                <a:gd name="T47" fmla="*/ 805 h 1715"/>
                <a:gd name="T48" fmla="*/ 341 w 708"/>
                <a:gd name="T49" fmla="*/ 598 h 1715"/>
                <a:gd name="T50" fmla="*/ 342 w 708"/>
                <a:gd name="T51" fmla="*/ 591 h 1715"/>
                <a:gd name="T52" fmla="*/ 331 w 708"/>
                <a:gd name="T53" fmla="*/ 519 h 1715"/>
                <a:gd name="T54" fmla="*/ 322 w 708"/>
                <a:gd name="T55" fmla="*/ 471 h 1715"/>
                <a:gd name="T56" fmla="*/ 318 w 708"/>
                <a:gd name="T57" fmla="*/ 463 h 1715"/>
                <a:gd name="T58" fmla="*/ 261 w 708"/>
                <a:gd name="T59" fmla="*/ 285 h 1715"/>
                <a:gd name="T60" fmla="*/ 371 w 708"/>
                <a:gd name="T61" fmla="*/ 896 h 1715"/>
                <a:gd name="T62" fmla="*/ 375 w 708"/>
                <a:gd name="T63" fmla="*/ 1039 h 1715"/>
                <a:gd name="T64" fmla="*/ 374 w 708"/>
                <a:gd name="T65" fmla="*/ 1047 h 1715"/>
                <a:gd name="T66" fmla="*/ 406 w 708"/>
                <a:gd name="T67" fmla="*/ 1228 h 1715"/>
                <a:gd name="T68" fmla="*/ 502 w 708"/>
                <a:gd name="T69" fmla="*/ 1469 h 1715"/>
                <a:gd name="T70" fmla="*/ 511 w 708"/>
                <a:gd name="T71" fmla="*/ 1483 h 1715"/>
                <a:gd name="T72" fmla="*/ 657 w 708"/>
                <a:gd name="T73" fmla="*/ 1688 h 1715"/>
                <a:gd name="T74" fmla="*/ 664 w 708"/>
                <a:gd name="T75" fmla="*/ 1630 h 1715"/>
                <a:gd name="T76" fmla="*/ 669 w 708"/>
                <a:gd name="T77" fmla="*/ 1577 h 1715"/>
                <a:gd name="T78" fmla="*/ 675 w 708"/>
                <a:gd name="T79" fmla="*/ 1535 h 1715"/>
                <a:gd name="T80" fmla="*/ 700 w 708"/>
                <a:gd name="T81" fmla="*/ 1174 h 1715"/>
                <a:gd name="T82" fmla="*/ 704 w 708"/>
                <a:gd name="T83" fmla="*/ 869 h 1715"/>
                <a:gd name="T84" fmla="*/ 702 w 708"/>
                <a:gd name="T85" fmla="*/ 856 h 1715"/>
                <a:gd name="T86" fmla="*/ 655 w 708"/>
                <a:gd name="T87" fmla="*/ 580 h 1715"/>
                <a:gd name="T88" fmla="*/ 513 w 708"/>
                <a:gd name="T89" fmla="*/ 307 h 1715"/>
                <a:gd name="T90" fmla="*/ 506 w 708"/>
                <a:gd name="T91" fmla="*/ 300 h 1715"/>
                <a:gd name="T92" fmla="*/ 376 w 708"/>
                <a:gd name="T93" fmla="*/ 166 h 1715"/>
                <a:gd name="T94" fmla="*/ 349 w 708"/>
                <a:gd name="T95" fmla="*/ 144 h 1715"/>
                <a:gd name="T96" fmla="*/ 242 w 708"/>
                <a:gd name="T97" fmla="*/ 73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8" h="1715">
                  <a:moveTo>
                    <a:pt x="75" y="0"/>
                  </a:moveTo>
                  <a:cubicBezTo>
                    <a:pt x="61" y="69"/>
                    <a:pt x="54" y="136"/>
                    <a:pt x="46" y="209"/>
                  </a:cubicBezTo>
                  <a:cubicBezTo>
                    <a:pt x="35" y="318"/>
                    <a:pt x="27" y="418"/>
                    <a:pt x="18" y="526"/>
                  </a:cubicBezTo>
                  <a:cubicBezTo>
                    <a:pt x="9" y="666"/>
                    <a:pt x="0" y="795"/>
                    <a:pt x="9" y="935"/>
                  </a:cubicBezTo>
                  <a:cubicBezTo>
                    <a:pt x="9" y="937"/>
                    <a:pt x="11" y="939"/>
                    <a:pt x="11" y="941"/>
                  </a:cubicBezTo>
                  <a:cubicBezTo>
                    <a:pt x="12" y="958"/>
                    <a:pt x="14" y="975"/>
                    <a:pt x="15" y="992"/>
                  </a:cubicBezTo>
                  <a:cubicBezTo>
                    <a:pt x="18" y="1009"/>
                    <a:pt x="20" y="1027"/>
                    <a:pt x="23" y="1044"/>
                  </a:cubicBezTo>
                  <a:cubicBezTo>
                    <a:pt x="28" y="1064"/>
                    <a:pt x="29" y="1083"/>
                    <a:pt x="35" y="1103"/>
                  </a:cubicBezTo>
                  <a:cubicBezTo>
                    <a:pt x="38" y="1107"/>
                    <a:pt x="40" y="1112"/>
                    <a:pt x="41" y="1117"/>
                  </a:cubicBezTo>
                  <a:cubicBezTo>
                    <a:pt x="45" y="1139"/>
                    <a:pt x="49" y="1157"/>
                    <a:pt x="57" y="1176"/>
                  </a:cubicBezTo>
                  <a:cubicBezTo>
                    <a:pt x="66" y="1193"/>
                    <a:pt x="68" y="1211"/>
                    <a:pt x="76" y="1228"/>
                  </a:cubicBezTo>
                  <a:cubicBezTo>
                    <a:pt x="84" y="1243"/>
                    <a:pt x="90" y="1258"/>
                    <a:pt x="96" y="1273"/>
                  </a:cubicBezTo>
                  <a:cubicBezTo>
                    <a:pt x="111" y="1305"/>
                    <a:pt x="129" y="1335"/>
                    <a:pt x="148" y="1367"/>
                  </a:cubicBezTo>
                  <a:cubicBezTo>
                    <a:pt x="171" y="1403"/>
                    <a:pt x="195" y="1433"/>
                    <a:pt x="221" y="1466"/>
                  </a:cubicBezTo>
                  <a:cubicBezTo>
                    <a:pt x="263" y="1513"/>
                    <a:pt x="305" y="1555"/>
                    <a:pt x="356" y="1593"/>
                  </a:cubicBezTo>
                  <a:cubicBezTo>
                    <a:pt x="373" y="1606"/>
                    <a:pt x="389" y="1617"/>
                    <a:pt x="406" y="1629"/>
                  </a:cubicBezTo>
                  <a:cubicBezTo>
                    <a:pt x="408" y="1631"/>
                    <a:pt x="412" y="1630"/>
                    <a:pt x="414" y="1633"/>
                  </a:cubicBezTo>
                  <a:cubicBezTo>
                    <a:pt x="463" y="1667"/>
                    <a:pt x="516" y="1692"/>
                    <a:pt x="569" y="1715"/>
                  </a:cubicBezTo>
                  <a:cubicBezTo>
                    <a:pt x="497" y="1622"/>
                    <a:pt x="439" y="1518"/>
                    <a:pt x="396" y="1405"/>
                  </a:cubicBezTo>
                  <a:cubicBezTo>
                    <a:pt x="392" y="1395"/>
                    <a:pt x="388" y="1384"/>
                    <a:pt x="384" y="1374"/>
                  </a:cubicBezTo>
                  <a:cubicBezTo>
                    <a:pt x="360" y="1300"/>
                    <a:pt x="344" y="1228"/>
                    <a:pt x="334" y="1150"/>
                  </a:cubicBezTo>
                  <a:cubicBezTo>
                    <a:pt x="329" y="1109"/>
                    <a:pt x="326" y="1071"/>
                    <a:pt x="326" y="1030"/>
                  </a:cubicBezTo>
                  <a:cubicBezTo>
                    <a:pt x="325" y="959"/>
                    <a:pt x="332" y="894"/>
                    <a:pt x="343" y="821"/>
                  </a:cubicBezTo>
                  <a:cubicBezTo>
                    <a:pt x="344" y="816"/>
                    <a:pt x="342" y="811"/>
                    <a:pt x="343" y="805"/>
                  </a:cubicBezTo>
                  <a:cubicBezTo>
                    <a:pt x="350" y="734"/>
                    <a:pt x="351" y="669"/>
                    <a:pt x="341" y="598"/>
                  </a:cubicBezTo>
                  <a:cubicBezTo>
                    <a:pt x="341" y="596"/>
                    <a:pt x="342" y="593"/>
                    <a:pt x="342" y="591"/>
                  </a:cubicBezTo>
                  <a:cubicBezTo>
                    <a:pt x="340" y="566"/>
                    <a:pt x="336" y="544"/>
                    <a:pt x="331" y="519"/>
                  </a:cubicBezTo>
                  <a:cubicBezTo>
                    <a:pt x="328" y="502"/>
                    <a:pt x="324" y="487"/>
                    <a:pt x="322" y="471"/>
                  </a:cubicBezTo>
                  <a:cubicBezTo>
                    <a:pt x="321" y="468"/>
                    <a:pt x="320" y="467"/>
                    <a:pt x="318" y="463"/>
                  </a:cubicBezTo>
                  <a:cubicBezTo>
                    <a:pt x="304" y="400"/>
                    <a:pt x="286" y="343"/>
                    <a:pt x="261" y="285"/>
                  </a:cubicBezTo>
                  <a:cubicBezTo>
                    <a:pt x="354" y="473"/>
                    <a:pt x="393" y="688"/>
                    <a:pt x="371" y="896"/>
                  </a:cubicBezTo>
                  <a:cubicBezTo>
                    <a:pt x="372" y="944"/>
                    <a:pt x="369" y="991"/>
                    <a:pt x="375" y="1039"/>
                  </a:cubicBezTo>
                  <a:cubicBezTo>
                    <a:pt x="375" y="1042"/>
                    <a:pt x="374" y="1045"/>
                    <a:pt x="374" y="1047"/>
                  </a:cubicBezTo>
                  <a:cubicBezTo>
                    <a:pt x="381" y="1111"/>
                    <a:pt x="389" y="1167"/>
                    <a:pt x="406" y="1228"/>
                  </a:cubicBezTo>
                  <a:cubicBezTo>
                    <a:pt x="429" y="1314"/>
                    <a:pt x="462" y="1391"/>
                    <a:pt x="502" y="1469"/>
                  </a:cubicBezTo>
                  <a:cubicBezTo>
                    <a:pt x="505" y="1474"/>
                    <a:pt x="509" y="1478"/>
                    <a:pt x="511" y="1483"/>
                  </a:cubicBezTo>
                  <a:cubicBezTo>
                    <a:pt x="552" y="1559"/>
                    <a:pt x="603" y="1624"/>
                    <a:pt x="657" y="1688"/>
                  </a:cubicBezTo>
                  <a:cubicBezTo>
                    <a:pt x="662" y="1669"/>
                    <a:pt x="661" y="1652"/>
                    <a:pt x="664" y="1630"/>
                  </a:cubicBezTo>
                  <a:cubicBezTo>
                    <a:pt x="667" y="1613"/>
                    <a:pt x="669" y="1595"/>
                    <a:pt x="669" y="1577"/>
                  </a:cubicBezTo>
                  <a:cubicBezTo>
                    <a:pt x="670" y="1562"/>
                    <a:pt x="672" y="1548"/>
                    <a:pt x="675" y="1535"/>
                  </a:cubicBezTo>
                  <a:cubicBezTo>
                    <a:pt x="686" y="1411"/>
                    <a:pt x="694" y="1297"/>
                    <a:pt x="700" y="1174"/>
                  </a:cubicBezTo>
                  <a:cubicBezTo>
                    <a:pt x="703" y="1070"/>
                    <a:pt x="708" y="973"/>
                    <a:pt x="704" y="869"/>
                  </a:cubicBezTo>
                  <a:cubicBezTo>
                    <a:pt x="704" y="865"/>
                    <a:pt x="702" y="860"/>
                    <a:pt x="702" y="856"/>
                  </a:cubicBezTo>
                  <a:cubicBezTo>
                    <a:pt x="699" y="760"/>
                    <a:pt x="682" y="672"/>
                    <a:pt x="655" y="580"/>
                  </a:cubicBezTo>
                  <a:cubicBezTo>
                    <a:pt x="623" y="479"/>
                    <a:pt x="576" y="392"/>
                    <a:pt x="513" y="307"/>
                  </a:cubicBezTo>
                  <a:cubicBezTo>
                    <a:pt x="510" y="305"/>
                    <a:pt x="508" y="303"/>
                    <a:pt x="506" y="300"/>
                  </a:cubicBezTo>
                  <a:cubicBezTo>
                    <a:pt x="468" y="249"/>
                    <a:pt x="424" y="207"/>
                    <a:pt x="376" y="166"/>
                  </a:cubicBezTo>
                  <a:cubicBezTo>
                    <a:pt x="367" y="159"/>
                    <a:pt x="358" y="150"/>
                    <a:pt x="349" y="144"/>
                  </a:cubicBezTo>
                  <a:cubicBezTo>
                    <a:pt x="314" y="117"/>
                    <a:pt x="280" y="94"/>
                    <a:pt x="242" y="73"/>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67" name="Freeform 48"/>
            <p:cNvSpPr/>
            <p:nvPr/>
          </p:nvSpPr>
          <p:spPr bwMode="auto">
            <a:xfrm>
              <a:off x="3926948" y="2700465"/>
              <a:ext cx="1119586" cy="465941"/>
            </a:xfrm>
            <a:custGeom>
              <a:avLst/>
              <a:gdLst>
                <a:gd name="T0" fmla="*/ 145 w 1464"/>
                <a:gd name="T1" fmla="*/ 329 h 600"/>
                <a:gd name="T2" fmla="*/ 125 w 1464"/>
                <a:gd name="T3" fmla="*/ 306 h 600"/>
                <a:gd name="T4" fmla="*/ 64 w 1464"/>
                <a:gd name="T5" fmla="*/ 217 h 600"/>
                <a:gd name="T6" fmla="*/ 0 w 1464"/>
                <a:gd name="T7" fmla="*/ 76 h 600"/>
                <a:gd name="T8" fmla="*/ 176 w 1464"/>
                <a:gd name="T9" fmla="*/ 48 h 600"/>
                <a:gd name="T10" fmla="*/ 446 w 1464"/>
                <a:gd name="T11" fmla="*/ 20 h 600"/>
                <a:gd name="T12" fmla="*/ 793 w 1464"/>
                <a:gd name="T13" fmla="*/ 6 h 600"/>
                <a:gd name="T14" fmla="*/ 798 w 1464"/>
                <a:gd name="T15" fmla="*/ 8 h 600"/>
                <a:gd name="T16" fmla="*/ 842 w 1464"/>
                <a:gd name="T17" fmla="*/ 10 h 600"/>
                <a:gd name="T18" fmla="*/ 885 w 1464"/>
                <a:gd name="T19" fmla="*/ 17 h 600"/>
                <a:gd name="T20" fmla="*/ 936 w 1464"/>
                <a:gd name="T21" fmla="*/ 26 h 600"/>
                <a:gd name="T22" fmla="*/ 948 w 1464"/>
                <a:gd name="T23" fmla="*/ 31 h 600"/>
                <a:gd name="T24" fmla="*/ 999 w 1464"/>
                <a:gd name="T25" fmla="*/ 44 h 600"/>
                <a:gd name="T26" fmla="*/ 1043 w 1464"/>
                <a:gd name="T27" fmla="*/ 59 h 600"/>
                <a:gd name="T28" fmla="*/ 1081 w 1464"/>
                <a:gd name="T29" fmla="*/ 75 h 600"/>
                <a:gd name="T30" fmla="*/ 1162 w 1464"/>
                <a:gd name="T31" fmla="*/ 118 h 600"/>
                <a:gd name="T32" fmla="*/ 1247 w 1464"/>
                <a:gd name="T33" fmla="*/ 179 h 600"/>
                <a:gd name="T34" fmla="*/ 1358 w 1464"/>
                <a:gd name="T35" fmla="*/ 291 h 600"/>
                <a:gd name="T36" fmla="*/ 1389 w 1464"/>
                <a:gd name="T37" fmla="*/ 333 h 600"/>
                <a:gd name="T38" fmla="*/ 1392 w 1464"/>
                <a:gd name="T39" fmla="*/ 340 h 600"/>
                <a:gd name="T40" fmla="*/ 1464 w 1464"/>
                <a:gd name="T41" fmla="*/ 471 h 600"/>
                <a:gd name="T42" fmla="*/ 1198 w 1464"/>
                <a:gd name="T43" fmla="*/ 328 h 600"/>
                <a:gd name="T44" fmla="*/ 1171 w 1464"/>
                <a:gd name="T45" fmla="*/ 319 h 600"/>
                <a:gd name="T46" fmla="*/ 981 w 1464"/>
                <a:gd name="T47" fmla="*/ 279 h 600"/>
                <a:gd name="T48" fmla="*/ 878 w 1464"/>
                <a:gd name="T49" fmla="*/ 274 h 600"/>
                <a:gd name="T50" fmla="*/ 701 w 1464"/>
                <a:gd name="T51" fmla="*/ 292 h 600"/>
                <a:gd name="T52" fmla="*/ 688 w 1464"/>
                <a:gd name="T53" fmla="*/ 292 h 600"/>
                <a:gd name="T54" fmla="*/ 512 w 1464"/>
                <a:gd name="T55" fmla="*/ 293 h 600"/>
                <a:gd name="T56" fmla="*/ 505 w 1464"/>
                <a:gd name="T57" fmla="*/ 294 h 600"/>
                <a:gd name="T58" fmla="*/ 444 w 1464"/>
                <a:gd name="T59" fmla="*/ 286 h 600"/>
                <a:gd name="T60" fmla="*/ 404 w 1464"/>
                <a:gd name="T61" fmla="*/ 279 h 600"/>
                <a:gd name="T62" fmla="*/ 397 w 1464"/>
                <a:gd name="T63" fmla="*/ 276 h 600"/>
                <a:gd name="T64" fmla="*/ 245 w 1464"/>
                <a:gd name="T65" fmla="*/ 230 h 600"/>
                <a:gd name="T66" fmla="*/ 765 w 1464"/>
                <a:gd name="T67" fmla="*/ 314 h 600"/>
                <a:gd name="T68" fmla="*/ 887 w 1464"/>
                <a:gd name="T69" fmla="*/ 315 h 600"/>
                <a:gd name="T70" fmla="*/ 894 w 1464"/>
                <a:gd name="T71" fmla="*/ 314 h 600"/>
                <a:gd name="T72" fmla="*/ 1048 w 1464"/>
                <a:gd name="T73" fmla="*/ 339 h 600"/>
                <a:gd name="T74" fmla="*/ 1254 w 1464"/>
                <a:gd name="T75" fmla="*/ 417 h 600"/>
                <a:gd name="T76" fmla="*/ 1266 w 1464"/>
                <a:gd name="T77" fmla="*/ 425 h 600"/>
                <a:gd name="T78" fmla="*/ 1443 w 1464"/>
                <a:gd name="T79" fmla="*/ 545 h 600"/>
                <a:gd name="T80" fmla="*/ 1394 w 1464"/>
                <a:gd name="T81" fmla="*/ 553 h 600"/>
                <a:gd name="T82" fmla="*/ 1348 w 1464"/>
                <a:gd name="T83" fmla="*/ 558 h 600"/>
                <a:gd name="T84" fmla="*/ 1313 w 1464"/>
                <a:gd name="T85" fmla="*/ 563 h 600"/>
                <a:gd name="T86" fmla="*/ 1006 w 1464"/>
                <a:gd name="T87" fmla="*/ 590 h 600"/>
                <a:gd name="T88" fmla="*/ 747 w 1464"/>
                <a:gd name="T89" fmla="*/ 598 h 600"/>
                <a:gd name="T90" fmla="*/ 736 w 1464"/>
                <a:gd name="T91" fmla="*/ 596 h 600"/>
                <a:gd name="T92" fmla="*/ 501 w 1464"/>
                <a:gd name="T93" fmla="*/ 560 h 600"/>
                <a:gd name="T94" fmla="*/ 267 w 1464"/>
                <a:gd name="T95" fmla="*/ 443 h 600"/>
                <a:gd name="T96" fmla="*/ 261 w 1464"/>
                <a:gd name="T97" fmla="*/ 438 h 600"/>
                <a:gd name="T98" fmla="*/ 145 w 1464"/>
                <a:gd name="T99" fmla="*/ 32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4" h="600">
                  <a:moveTo>
                    <a:pt x="145" y="329"/>
                  </a:moveTo>
                  <a:cubicBezTo>
                    <a:pt x="139" y="322"/>
                    <a:pt x="131" y="314"/>
                    <a:pt x="125" y="306"/>
                  </a:cubicBezTo>
                  <a:cubicBezTo>
                    <a:pt x="102" y="278"/>
                    <a:pt x="82" y="249"/>
                    <a:pt x="64" y="217"/>
                  </a:cubicBezTo>
                  <a:cubicBezTo>
                    <a:pt x="38" y="171"/>
                    <a:pt x="17" y="125"/>
                    <a:pt x="0" y="76"/>
                  </a:cubicBezTo>
                  <a:cubicBezTo>
                    <a:pt x="58" y="63"/>
                    <a:pt x="115" y="56"/>
                    <a:pt x="176" y="48"/>
                  </a:cubicBezTo>
                  <a:cubicBezTo>
                    <a:pt x="269" y="37"/>
                    <a:pt x="354" y="29"/>
                    <a:pt x="446" y="20"/>
                  </a:cubicBezTo>
                  <a:cubicBezTo>
                    <a:pt x="565" y="10"/>
                    <a:pt x="674" y="0"/>
                    <a:pt x="793" y="6"/>
                  </a:cubicBezTo>
                  <a:cubicBezTo>
                    <a:pt x="795" y="6"/>
                    <a:pt x="796" y="8"/>
                    <a:pt x="798" y="8"/>
                  </a:cubicBezTo>
                  <a:cubicBezTo>
                    <a:pt x="813" y="9"/>
                    <a:pt x="827" y="9"/>
                    <a:pt x="842" y="10"/>
                  </a:cubicBezTo>
                  <a:cubicBezTo>
                    <a:pt x="856" y="13"/>
                    <a:pt x="871" y="14"/>
                    <a:pt x="885" y="17"/>
                  </a:cubicBezTo>
                  <a:cubicBezTo>
                    <a:pt x="903" y="20"/>
                    <a:pt x="919" y="21"/>
                    <a:pt x="936" y="26"/>
                  </a:cubicBezTo>
                  <a:cubicBezTo>
                    <a:pt x="940" y="28"/>
                    <a:pt x="944" y="30"/>
                    <a:pt x="948" y="31"/>
                  </a:cubicBezTo>
                  <a:cubicBezTo>
                    <a:pt x="967" y="33"/>
                    <a:pt x="982" y="37"/>
                    <a:pt x="999" y="44"/>
                  </a:cubicBezTo>
                  <a:cubicBezTo>
                    <a:pt x="1013" y="50"/>
                    <a:pt x="1029" y="52"/>
                    <a:pt x="1043" y="59"/>
                  </a:cubicBezTo>
                  <a:cubicBezTo>
                    <a:pt x="1056" y="65"/>
                    <a:pt x="1069" y="70"/>
                    <a:pt x="1081" y="75"/>
                  </a:cubicBezTo>
                  <a:cubicBezTo>
                    <a:pt x="1109" y="87"/>
                    <a:pt x="1135" y="102"/>
                    <a:pt x="1162" y="118"/>
                  </a:cubicBezTo>
                  <a:cubicBezTo>
                    <a:pt x="1193" y="137"/>
                    <a:pt x="1219" y="157"/>
                    <a:pt x="1247" y="179"/>
                  </a:cubicBezTo>
                  <a:cubicBezTo>
                    <a:pt x="1288" y="213"/>
                    <a:pt x="1324" y="249"/>
                    <a:pt x="1358" y="291"/>
                  </a:cubicBezTo>
                  <a:cubicBezTo>
                    <a:pt x="1368" y="305"/>
                    <a:pt x="1378" y="319"/>
                    <a:pt x="1389" y="333"/>
                  </a:cubicBezTo>
                  <a:cubicBezTo>
                    <a:pt x="1391" y="335"/>
                    <a:pt x="1390" y="338"/>
                    <a:pt x="1392" y="340"/>
                  </a:cubicBezTo>
                  <a:cubicBezTo>
                    <a:pt x="1422" y="381"/>
                    <a:pt x="1444" y="425"/>
                    <a:pt x="1464" y="471"/>
                  </a:cubicBezTo>
                  <a:cubicBezTo>
                    <a:pt x="1384" y="411"/>
                    <a:pt x="1294" y="363"/>
                    <a:pt x="1198" y="328"/>
                  </a:cubicBezTo>
                  <a:cubicBezTo>
                    <a:pt x="1190" y="325"/>
                    <a:pt x="1180" y="321"/>
                    <a:pt x="1171" y="319"/>
                  </a:cubicBezTo>
                  <a:cubicBezTo>
                    <a:pt x="1108" y="299"/>
                    <a:pt x="1047" y="287"/>
                    <a:pt x="981" y="279"/>
                  </a:cubicBezTo>
                  <a:cubicBezTo>
                    <a:pt x="946" y="275"/>
                    <a:pt x="913" y="274"/>
                    <a:pt x="878" y="274"/>
                  </a:cubicBezTo>
                  <a:cubicBezTo>
                    <a:pt x="818" y="274"/>
                    <a:pt x="763" y="282"/>
                    <a:pt x="701" y="292"/>
                  </a:cubicBezTo>
                  <a:cubicBezTo>
                    <a:pt x="696" y="293"/>
                    <a:pt x="693" y="291"/>
                    <a:pt x="688" y="292"/>
                  </a:cubicBezTo>
                  <a:cubicBezTo>
                    <a:pt x="627" y="299"/>
                    <a:pt x="572" y="301"/>
                    <a:pt x="512" y="293"/>
                  </a:cubicBezTo>
                  <a:cubicBezTo>
                    <a:pt x="510" y="293"/>
                    <a:pt x="507" y="294"/>
                    <a:pt x="505" y="294"/>
                  </a:cubicBezTo>
                  <a:cubicBezTo>
                    <a:pt x="484" y="293"/>
                    <a:pt x="465" y="290"/>
                    <a:pt x="444" y="286"/>
                  </a:cubicBezTo>
                  <a:cubicBezTo>
                    <a:pt x="430" y="283"/>
                    <a:pt x="417" y="281"/>
                    <a:pt x="404" y="279"/>
                  </a:cubicBezTo>
                  <a:cubicBezTo>
                    <a:pt x="401" y="278"/>
                    <a:pt x="400" y="277"/>
                    <a:pt x="397" y="276"/>
                  </a:cubicBezTo>
                  <a:cubicBezTo>
                    <a:pt x="342" y="265"/>
                    <a:pt x="294" y="250"/>
                    <a:pt x="245" y="230"/>
                  </a:cubicBezTo>
                  <a:cubicBezTo>
                    <a:pt x="406" y="306"/>
                    <a:pt x="589" y="336"/>
                    <a:pt x="765" y="314"/>
                  </a:cubicBezTo>
                  <a:cubicBezTo>
                    <a:pt x="806" y="314"/>
                    <a:pt x="845" y="311"/>
                    <a:pt x="887" y="315"/>
                  </a:cubicBezTo>
                  <a:cubicBezTo>
                    <a:pt x="889" y="315"/>
                    <a:pt x="892" y="314"/>
                    <a:pt x="894" y="314"/>
                  </a:cubicBezTo>
                  <a:cubicBezTo>
                    <a:pt x="948" y="320"/>
                    <a:pt x="995" y="326"/>
                    <a:pt x="1048" y="339"/>
                  </a:cubicBezTo>
                  <a:cubicBezTo>
                    <a:pt x="1121" y="358"/>
                    <a:pt x="1187" y="384"/>
                    <a:pt x="1254" y="417"/>
                  </a:cubicBezTo>
                  <a:cubicBezTo>
                    <a:pt x="1258" y="419"/>
                    <a:pt x="1262" y="423"/>
                    <a:pt x="1266" y="425"/>
                  </a:cubicBezTo>
                  <a:cubicBezTo>
                    <a:pt x="1331" y="458"/>
                    <a:pt x="1387" y="500"/>
                    <a:pt x="1443" y="545"/>
                  </a:cubicBezTo>
                  <a:cubicBezTo>
                    <a:pt x="1426" y="550"/>
                    <a:pt x="1412" y="549"/>
                    <a:pt x="1394" y="553"/>
                  </a:cubicBezTo>
                  <a:cubicBezTo>
                    <a:pt x="1379" y="556"/>
                    <a:pt x="1364" y="558"/>
                    <a:pt x="1348" y="558"/>
                  </a:cubicBezTo>
                  <a:cubicBezTo>
                    <a:pt x="1336" y="559"/>
                    <a:pt x="1324" y="561"/>
                    <a:pt x="1313" y="563"/>
                  </a:cubicBezTo>
                  <a:cubicBezTo>
                    <a:pt x="1207" y="574"/>
                    <a:pt x="1111" y="583"/>
                    <a:pt x="1006" y="590"/>
                  </a:cubicBezTo>
                  <a:cubicBezTo>
                    <a:pt x="918" y="594"/>
                    <a:pt x="835" y="600"/>
                    <a:pt x="747" y="598"/>
                  </a:cubicBezTo>
                  <a:cubicBezTo>
                    <a:pt x="744" y="598"/>
                    <a:pt x="740" y="596"/>
                    <a:pt x="736" y="596"/>
                  </a:cubicBezTo>
                  <a:cubicBezTo>
                    <a:pt x="655" y="595"/>
                    <a:pt x="579" y="582"/>
                    <a:pt x="501" y="560"/>
                  </a:cubicBezTo>
                  <a:cubicBezTo>
                    <a:pt x="414" y="535"/>
                    <a:pt x="340" y="496"/>
                    <a:pt x="267" y="443"/>
                  </a:cubicBezTo>
                  <a:cubicBezTo>
                    <a:pt x="265" y="441"/>
                    <a:pt x="263" y="440"/>
                    <a:pt x="261" y="438"/>
                  </a:cubicBezTo>
                  <a:cubicBezTo>
                    <a:pt x="217" y="406"/>
                    <a:pt x="180" y="370"/>
                    <a:pt x="145" y="329"/>
                  </a:cubicBezTo>
                  <a:close/>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68" name="Freeform 49"/>
            <p:cNvSpPr/>
            <p:nvPr/>
          </p:nvSpPr>
          <p:spPr bwMode="auto">
            <a:xfrm>
              <a:off x="4885079" y="1773375"/>
              <a:ext cx="247487" cy="788148"/>
            </a:xfrm>
            <a:custGeom>
              <a:avLst/>
              <a:gdLst>
                <a:gd name="T0" fmla="*/ 0 w 324"/>
                <a:gd name="T1" fmla="*/ 0 h 1013"/>
                <a:gd name="T2" fmla="*/ 80 w 324"/>
                <a:gd name="T3" fmla="*/ 441 h 1013"/>
                <a:gd name="T4" fmla="*/ 82 w 324"/>
                <a:gd name="T5" fmla="*/ 544 h 1013"/>
                <a:gd name="T6" fmla="*/ 82 w 324"/>
                <a:gd name="T7" fmla="*/ 550 h 1013"/>
                <a:gd name="T8" fmla="*/ 105 w 324"/>
                <a:gd name="T9" fmla="*/ 681 h 1013"/>
                <a:gd name="T10" fmla="*/ 175 w 324"/>
                <a:gd name="T11" fmla="*/ 855 h 1013"/>
                <a:gd name="T12" fmla="*/ 181 w 324"/>
                <a:gd name="T13" fmla="*/ 865 h 1013"/>
                <a:gd name="T14" fmla="*/ 286 w 324"/>
                <a:gd name="T15" fmla="*/ 1013 h 1013"/>
                <a:gd name="T16" fmla="*/ 291 w 324"/>
                <a:gd name="T17" fmla="*/ 971 h 1013"/>
                <a:gd name="T18" fmla="*/ 295 w 324"/>
                <a:gd name="T19" fmla="*/ 933 h 1013"/>
                <a:gd name="T20" fmla="*/ 299 w 324"/>
                <a:gd name="T21" fmla="*/ 902 h 1013"/>
                <a:gd name="T22" fmla="*/ 317 w 324"/>
                <a:gd name="T23" fmla="*/ 642 h 1013"/>
                <a:gd name="T24" fmla="*/ 320 w 324"/>
                <a:gd name="T25" fmla="*/ 422 h 1013"/>
                <a:gd name="T26" fmla="*/ 319 w 324"/>
                <a:gd name="T27" fmla="*/ 412 h 1013"/>
                <a:gd name="T28" fmla="*/ 285 w 324"/>
                <a:gd name="T29" fmla="*/ 212 h 1013"/>
                <a:gd name="T30" fmla="*/ 182 w 324"/>
                <a:gd name="T31" fmla="*/ 15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1013">
                  <a:moveTo>
                    <a:pt x="0" y="0"/>
                  </a:moveTo>
                  <a:cubicBezTo>
                    <a:pt x="67" y="135"/>
                    <a:pt x="96" y="290"/>
                    <a:pt x="80" y="441"/>
                  </a:cubicBezTo>
                  <a:cubicBezTo>
                    <a:pt x="80" y="475"/>
                    <a:pt x="78" y="509"/>
                    <a:pt x="82" y="544"/>
                  </a:cubicBezTo>
                  <a:cubicBezTo>
                    <a:pt x="82" y="546"/>
                    <a:pt x="82" y="549"/>
                    <a:pt x="82" y="550"/>
                  </a:cubicBezTo>
                  <a:cubicBezTo>
                    <a:pt x="87" y="596"/>
                    <a:pt x="93" y="636"/>
                    <a:pt x="105" y="681"/>
                  </a:cubicBezTo>
                  <a:cubicBezTo>
                    <a:pt x="122" y="743"/>
                    <a:pt x="145" y="799"/>
                    <a:pt x="175" y="855"/>
                  </a:cubicBezTo>
                  <a:cubicBezTo>
                    <a:pt x="176" y="858"/>
                    <a:pt x="180" y="862"/>
                    <a:pt x="181" y="865"/>
                  </a:cubicBezTo>
                  <a:cubicBezTo>
                    <a:pt x="211" y="920"/>
                    <a:pt x="247" y="967"/>
                    <a:pt x="286" y="1013"/>
                  </a:cubicBezTo>
                  <a:cubicBezTo>
                    <a:pt x="290" y="999"/>
                    <a:pt x="289" y="987"/>
                    <a:pt x="291" y="971"/>
                  </a:cubicBezTo>
                  <a:cubicBezTo>
                    <a:pt x="294" y="959"/>
                    <a:pt x="295" y="946"/>
                    <a:pt x="295" y="933"/>
                  </a:cubicBezTo>
                  <a:cubicBezTo>
                    <a:pt x="296" y="922"/>
                    <a:pt x="298" y="912"/>
                    <a:pt x="299" y="902"/>
                  </a:cubicBezTo>
                  <a:cubicBezTo>
                    <a:pt x="307" y="813"/>
                    <a:pt x="313" y="731"/>
                    <a:pt x="317" y="642"/>
                  </a:cubicBezTo>
                  <a:cubicBezTo>
                    <a:pt x="320" y="566"/>
                    <a:pt x="324" y="496"/>
                    <a:pt x="320" y="422"/>
                  </a:cubicBezTo>
                  <a:cubicBezTo>
                    <a:pt x="320" y="418"/>
                    <a:pt x="319" y="415"/>
                    <a:pt x="319" y="412"/>
                  </a:cubicBezTo>
                  <a:cubicBezTo>
                    <a:pt x="316" y="343"/>
                    <a:pt x="304" y="279"/>
                    <a:pt x="285" y="212"/>
                  </a:cubicBezTo>
                  <a:cubicBezTo>
                    <a:pt x="262" y="140"/>
                    <a:pt x="228" y="77"/>
                    <a:pt x="182" y="15"/>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69" name="Freeform 50"/>
            <p:cNvSpPr/>
            <p:nvPr/>
          </p:nvSpPr>
          <p:spPr bwMode="auto">
            <a:xfrm>
              <a:off x="4740122" y="1730255"/>
              <a:ext cx="314662" cy="846839"/>
            </a:xfrm>
            <a:custGeom>
              <a:avLst/>
              <a:gdLst>
                <a:gd name="T0" fmla="*/ 34 w 412"/>
                <a:gd name="T1" fmla="*/ 0 h 1089"/>
                <a:gd name="T2" fmla="*/ 14 w 412"/>
                <a:gd name="T3" fmla="*/ 230 h 1089"/>
                <a:gd name="T4" fmla="*/ 7 w 412"/>
                <a:gd name="T5" fmla="*/ 525 h 1089"/>
                <a:gd name="T6" fmla="*/ 9 w 412"/>
                <a:gd name="T7" fmla="*/ 530 h 1089"/>
                <a:gd name="T8" fmla="*/ 11 w 412"/>
                <a:gd name="T9" fmla="*/ 567 h 1089"/>
                <a:gd name="T10" fmla="*/ 18 w 412"/>
                <a:gd name="T11" fmla="*/ 603 h 1089"/>
                <a:gd name="T12" fmla="*/ 26 w 412"/>
                <a:gd name="T13" fmla="*/ 646 h 1089"/>
                <a:gd name="T14" fmla="*/ 30 w 412"/>
                <a:gd name="T15" fmla="*/ 657 h 1089"/>
                <a:gd name="T16" fmla="*/ 42 w 412"/>
                <a:gd name="T17" fmla="*/ 699 h 1089"/>
                <a:gd name="T18" fmla="*/ 56 w 412"/>
                <a:gd name="T19" fmla="*/ 737 h 1089"/>
                <a:gd name="T20" fmla="*/ 70 w 412"/>
                <a:gd name="T21" fmla="*/ 769 h 1089"/>
                <a:gd name="T22" fmla="*/ 107 w 412"/>
                <a:gd name="T23" fmla="*/ 837 h 1089"/>
                <a:gd name="T24" fmla="*/ 161 w 412"/>
                <a:gd name="T25" fmla="*/ 909 h 1089"/>
                <a:gd name="T26" fmla="*/ 258 w 412"/>
                <a:gd name="T27" fmla="*/ 1001 h 1089"/>
                <a:gd name="T28" fmla="*/ 294 w 412"/>
                <a:gd name="T29" fmla="*/ 1027 h 1089"/>
                <a:gd name="T30" fmla="*/ 300 w 412"/>
                <a:gd name="T31" fmla="*/ 1029 h 1089"/>
                <a:gd name="T32" fmla="*/ 412 w 412"/>
                <a:gd name="T33" fmla="*/ 1089 h 1089"/>
                <a:gd name="T34" fmla="*/ 287 w 412"/>
                <a:gd name="T35" fmla="*/ 865 h 1089"/>
                <a:gd name="T36" fmla="*/ 278 w 412"/>
                <a:gd name="T37" fmla="*/ 842 h 1089"/>
                <a:gd name="T38" fmla="*/ 242 w 412"/>
                <a:gd name="T39" fmla="*/ 680 h 1089"/>
                <a:gd name="T40" fmla="*/ 236 w 412"/>
                <a:gd name="T41" fmla="*/ 593 h 1089"/>
                <a:gd name="T42" fmla="*/ 249 w 412"/>
                <a:gd name="T43" fmla="*/ 443 h 1089"/>
                <a:gd name="T44" fmla="*/ 249 w 412"/>
                <a:gd name="T45" fmla="*/ 431 h 1089"/>
                <a:gd name="T46" fmla="*/ 247 w 412"/>
                <a:gd name="T47" fmla="*/ 282 h 1089"/>
                <a:gd name="T48" fmla="*/ 248 w 412"/>
                <a:gd name="T49" fmla="*/ 276 h 1089"/>
                <a:gd name="T50" fmla="*/ 240 w 412"/>
                <a:gd name="T51" fmla="*/ 224 h 1089"/>
                <a:gd name="T52" fmla="*/ 233 w 412"/>
                <a:gd name="T53" fmla="*/ 190 h 1089"/>
                <a:gd name="T54" fmla="*/ 231 w 412"/>
                <a:gd name="T55" fmla="*/ 184 h 1089"/>
                <a:gd name="T56" fmla="*/ 189 w 412"/>
                <a:gd name="T57" fmla="*/ 56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2" h="1089">
                  <a:moveTo>
                    <a:pt x="34" y="0"/>
                  </a:moveTo>
                  <a:cubicBezTo>
                    <a:pt x="26" y="79"/>
                    <a:pt x="20" y="152"/>
                    <a:pt x="14" y="230"/>
                  </a:cubicBezTo>
                  <a:cubicBezTo>
                    <a:pt x="7" y="331"/>
                    <a:pt x="0" y="424"/>
                    <a:pt x="7" y="525"/>
                  </a:cubicBezTo>
                  <a:cubicBezTo>
                    <a:pt x="7" y="526"/>
                    <a:pt x="9" y="528"/>
                    <a:pt x="9" y="530"/>
                  </a:cubicBezTo>
                  <a:cubicBezTo>
                    <a:pt x="10" y="542"/>
                    <a:pt x="11" y="554"/>
                    <a:pt x="11" y="567"/>
                  </a:cubicBezTo>
                  <a:cubicBezTo>
                    <a:pt x="14" y="579"/>
                    <a:pt x="15" y="591"/>
                    <a:pt x="18" y="603"/>
                  </a:cubicBezTo>
                  <a:cubicBezTo>
                    <a:pt x="21" y="618"/>
                    <a:pt x="22" y="632"/>
                    <a:pt x="26" y="646"/>
                  </a:cubicBezTo>
                  <a:cubicBezTo>
                    <a:pt x="28" y="649"/>
                    <a:pt x="29" y="653"/>
                    <a:pt x="30" y="657"/>
                  </a:cubicBezTo>
                  <a:cubicBezTo>
                    <a:pt x="33" y="672"/>
                    <a:pt x="36" y="685"/>
                    <a:pt x="42" y="699"/>
                  </a:cubicBezTo>
                  <a:cubicBezTo>
                    <a:pt x="48" y="712"/>
                    <a:pt x="50" y="725"/>
                    <a:pt x="56" y="737"/>
                  </a:cubicBezTo>
                  <a:cubicBezTo>
                    <a:pt x="62" y="748"/>
                    <a:pt x="66" y="758"/>
                    <a:pt x="70" y="769"/>
                  </a:cubicBezTo>
                  <a:cubicBezTo>
                    <a:pt x="81" y="793"/>
                    <a:pt x="94" y="814"/>
                    <a:pt x="107" y="837"/>
                  </a:cubicBezTo>
                  <a:cubicBezTo>
                    <a:pt x="124" y="863"/>
                    <a:pt x="142" y="885"/>
                    <a:pt x="161" y="909"/>
                  </a:cubicBezTo>
                  <a:cubicBezTo>
                    <a:pt x="191" y="943"/>
                    <a:pt x="221" y="973"/>
                    <a:pt x="258" y="1001"/>
                  </a:cubicBezTo>
                  <a:cubicBezTo>
                    <a:pt x="270" y="1010"/>
                    <a:pt x="282" y="1018"/>
                    <a:pt x="294" y="1027"/>
                  </a:cubicBezTo>
                  <a:cubicBezTo>
                    <a:pt x="296" y="1028"/>
                    <a:pt x="298" y="1027"/>
                    <a:pt x="300" y="1029"/>
                  </a:cubicBezTo>
                  <a:cubicBezTo>
                    <a:pt x="335" y="1054"/>
                    <a:pt x="373" y="1072"/>
                    <a:pt x="412" y="1089"/>
                  </a:cubicBezTo>
                  <a:cubicBezTo>
                    <a:pt x="360" y="1021"/>
                    <a:pt x="318" y="946"/>
                    <a:pt x="287" y="865"/>
                  </a:cubicBezTo>
                  <a:cubicBezTo>
                    <a:pt x="284" y="857"/>
                    <a:pt x="281" y="849"/>
                    <a:pt x="278" y="842"/>
                  </a:cubicBezTo>
                  <a:cubicBezTo>
                    <a:pt x="261" y="789"/>
                    <a:pt x="250" y="737"/>
                    <a:pt x="242" y="680"/>
                  </a:cubicBezTo>
                  <a:cubicBezTo>
                    <a:pt x="238" y="651"/>
                    <a:pt x="236" y="623"/>
                    <a:pt x="236" y="593"/>
                  </a:cubicBezTo>
                  <a:cubicBezTo>
                    <a:pt x="236" y="542"/>
                    <a:pt x="241" y="496"/>
                    <a:pt x="249" y="443"/>
                  </a:cubicBezTo>
                  <a:cubicBezTo>
                    <a:pt x="249" y="439"/>
                    <a:pt x="248" y="436"/>
                    <a:pt x="249" y="431"/>
                  </a:cubicBezTo>
                  <a:cubicBezTo>
                    <a:pt x="254" y="380"/>
                    <a:pt x="254" y="333"/>
                    <a:pt x="247" y="282"/>
                  </a:cubicBezTo>
                  <a:cubicBezTo>
                    <a:pt x="247" y="280"/>
                    <a:pt x="248" y="278"/>
                    <a:pt x="248" y="276"/>
                  </a:cubicBezTo>
                  <a:cubicBezTo>
                    <a:pt x="246" y="258"/>
                    <a:pt x="244" y="242"/>
                    <a:pt x="240" y="224"/>
                  </a:cubicBezTo>
                  <a:cubicBezTo>
                    <a:pt x="238" y="212"/>
                    <a:pt x="235" y="201"/>
                    <a:pt x="233" y="190"/>
                  </a:cubicBezTo>
                  <a:cubicBezTo>
                    <a:pt x="232" y="188"/>
                    <a:pt x="232" y="187"/>
                    <a:pt x="231" y="184"/>
                  </a:cubicBezTo>
                  <a:cubicBezTo>
                    <a:pt x="221" y="138"/>
                    <a:pt x="207" y="97"/>
                    <a:pt x="189" y="56"/>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0" name="Freeform 51"/>
            <p:cNvSpPr/>
            <p:nvPr/>
          </p:nvSpPr>
          <p:spPr bwMode="auto">
            <a:xfrm>
              <a:off x="3883344" y="2343523"/>
              <a:ext cx="794317" cy="330591"/>
            </a:xfrm>
            <a:custGeom>
              <a:avLst/>
              <a:gdLst>
                <a:gd name="T0" fmla="*/ 103 w 1039"/>
                <a:gd name="T1" fmla="*/ 234 h 425"/>
                <a:gd name="T2" fmla="*/ 89 w 1039"/>
                <a:gd name="T3" fmla="*/ 217 h 425"/>
                <a:gd name="T4" fmla="*/ 45 w 1039"/>
                <a:gd name="T5" fmla="*/ 154 h 425"/>
                <a:gd name="T6" fmla="*/ 0 w 1039"/>
                <a:gd name="T7" fmla="*/ 53 h 425"/>
                <a:gd name="T8" fmla="*/ 125 w 1039"/>
                <a:gd name="T9" fmla="*/ 34 h 425"/>
                <a:gd name="T10" fmla="*/ 316 w 1039"/>
                <a:gd name="T11" fmla="*/ 14 h 425"/>
                <a:gd name="T12" fmla="*/ 562 w 1039"/>
                <a:gd name="T13" fmla="*/ 4 h 425"/>
                <a:gd name="T14" fmla="*/ 566 w 1039"/>
                <a:gd name="T15" fmla="*/ 5 h 425"/>
                <a:gd name="T16" fmla="*/ 597 w 1039"/>
                <a:gd name="T17" fmla="*/ 7 h 425"/>
                <a:gd name="T18" fmla="*/ 628 w 1039"/>
                <a:gd name="T19" fmla="*/ 12 h 425"/>
                <a:gd name="T20" fmla="*/ 664 w 1039"/>
                <a:gd name="T21" fmla="*/ 18 h 425"/>
                <a:gd name="T22" fmla="*/ 673 w 1039"/>
                <a:gd name="T23" fmla="*/ 22 h 425"/>
                <a:gd name="T24" fmla="*/ 709 w 1039"/>
                <a:gd name="T25" fmla="*/ 31 h 425"/>
                <a:gd name="T26" fmla="*/ 740 w 1039"/>
                <a:gd name="T27" fmla="*/ 42 h 425"/>
                <a:gd name="T28" fmla="*/ 767 w 1039"/>
                <a:gd name="T29" fmla="*/ 53 h 425"/>
                <a:gd name="T30" fmla="*/ 824 w 1039"/>
                <a:gd name="T31" fmla="*/ 83 h 425"/>
                <a:gd name="T32" fmla="*/ 885 w 1039"/>
                <a:gd name="T33" fmla="*/ 127 h 425"/>
                <a:gd name="T34" fmla="*/ 963 w 1039"/>
                <a:gd name="T35" fmla="*/ 206 h 425"/>
                <a:gd name="T36" fmla="*/ 985 w 1039"/>
                <a:gd name="T37" fmla="*/ 236 h 425"/>
                <a:gd name="T38" fmla="*/ 987 w 1039"/>
                <a:gd name="T39" fmla="*/ 241 h 425"/>
                <a:gd name="T40" fmla="*/ 1039 w 1039"/>
                <a:gd name="T41" fmla="*/ 334 h 425"/>
                <a:gd name="T42" fmla="*/ 850 w 1039"/>
                <a:gd name="T43" fmla="*/ 233 h 425"/>
                <a:gd name="T44" fmla="*/ 831 w 1039"/>
                <a:gd name="T45" fmla="*/ 226 h 425"/>
                <a:gd name="T46" fmla="*/ 696 w 1039"/>
                <a:gd name="T47" fmla="*/ 198 h 425"/>
                <a:gd name="T48" fmla="*/ 623 w 1039"/>
                <a:gd name="T49" fmla="*/ 194 h 425"/>
                <a:gd name="T50" fmla="*/ 498 w 1039"/>
                <a:gd name="T51" fmla="*/ 207 h 425"/>
                <a:gd name="T52" fmla="*/ 488 w 1039"/>
                <a:gd name="T53" fmla="*/ 207 h 425"/>
                <a:gd name="T54" fmla="*/ 363 w 1039"/>
                <a:gd name="T55" fmla="*/ 208 h 425"/>
                <a:gd name="T56" fmla="*/ 358 w 1039"/>
                <a:gd name="T57" fmla="*/ 209 h 425"/>
                <a:gd name="T58" fmla="*/ 315 w 1039"/>
                <a:gd name="T59" fmla="*/ 203 h 425"/>
                <a:gd name="T60" fmla="*/ 286 w 1039"/>
                <a:gd name="T61" fmla="*/ 198 h 425"/>
                <a:gd name="T62" fmla="*/ 282 w 1039"/>
                <a:gd name="T63" fmla="*/ 196 h 425"/>
                <a:gd name="T64" fmla="*/ 174 w 1039"/>
                <a:gd name="T65" fmla="*/ 163 h 425"/>
                <a:gd name="T66" fmla="*/ 543 w 1039"/>
                <a:gd name="T67" fmla="*/ 223 h 425"/>
                <a:gd name="T68" fmla="*/ 629 w 1039"/>
                <a:gd name="T69" fmla="*/ 223 h 425"/>
                <a:gd name="T70" fmla="*/ 634 w 1039"/>
                <a:gd name="T71" fmla="*/ 223 h 425"/>
                <a:gd name="T72" fmla="*/ 743 w 1039"/>
                <a:gd name="T73" fmla="*/ 240 h 425"/>
                <a:gd name="T74" fmla="*/ 890 w 1039"/>
                <a:gd name="T75" fmla="*/ 296 h 425"/>
                <a:gd name="T76" fmla="*/ 898 w 1039"/>
                <a:gd name="T77" fmla="*/ 301 h 425"/>
                <a:gd name="T78" fmla="*/ 1024 w 1039"/>
                <a:gd name="T79" fmla="*/ 387 h 425"/>
                <a:gd name="T80" fmla="*/ 989 w 1039"/>
                <a:gd name="T81" fmla="*/ 392 h 425"/>
                <a:gd name="T82" fmla="*/ 956 w 1039"/>
                <a:gd name="T83" fmla="*/ 395 h 425"/>
                <a:gd name="T84" fmla="*/ 931 w 1039"/>
                <a:gd name="T85" fmla="*/ 399 h 425"/>
                <a:gd name="T86" fmla="*/ 714 w 1039"/>
                <a:gd name="T87" fmla="*/ 418 h 425"/>
                <a:gd name="T88" fmla="*/ 530 w 1039"/>
                <a:gd name="T89" fmla="*/ 424 h 425"/>
                <a:gd name="T90" fmla="*/ 522 w 1039"/>
                <a:gd name="T91" fmla="*/ 422 h 425"/>
                <a:gd name="T92" fmla="*/ 355 w 1039"/>
                <a:gd name="T93" fmla="*/ 397 h 425"/>
                <a:gd name="T94" fmla="*/ 189 w 1039"/>
                <a:gd name="T95" fmla="*/ 314 h 425"/>
                <a:gd name="T96" fmla="*/ 185 w 1039"/>
                <a:gd name="T97" fmla="*/ 310 h 425"/>
                <a:gd name="T98" fmla="*/ 103 w 1039"/>
                <a:gd name="T99"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9" h="425">
                  <a:moveTo>
                    <a:pt x="103" y="234"/>
                  </a:moveTo>
                  <a:cubicBezTo>
                    <a:pt x="99" y="228"/>
                    <a:pt x="93" y="223"/>
                    <a:pt x="89" y="217"/>
                  </a:cubicBezTo>
                  <a:cubicBezTo>
                    <a:pt x="72" y="197"/>
                    <a:pt x="59" y="176"/>
                    <a:pt x="45" y="154"/>
                  </a:cubicBezTo>
                  <a:cubicBezTo>
                    <a:pt x="27" y="121"/>
                    <a:pt x="12" y="88"/>
                    <a:pt x="0" y="53"/>
                  </a:cubicBezTo>
                  <a:cubicBezTo>
                    <a:pt x="41" y="45"/>
                    <a:pt x="81" y="40"/>
                    <a:pt x="125" y="34"/>
                  </a:cubicBezTo>
                  <a:cubicBezTo>
                    <a:pt x="191" y="26"/>
                    <a:pt x="251" y="20"/>
                    <a:pt x="316" y="14"/>
                  </a:cubicBezTo>
                  <a:cubicBezTo>
                    <a:pt x="401" y="7"/>
                    <a:pt x="478" y="0"/>
                    <a:pt x="562" y="4"/>
                  </a:cubicBezTo>
                  <a:cubicBezTo>
                    <a:pt x="564" y="4"/>
                    <a:pt x="565" y="5"/>
                    <a:pt x="566" y="5"/>
                  </a:cubicBezTo>
                  <a:cubicBezTo>
                    <a:pt x="577" y="6"/>
                    <a:pt x="587" y="7"/>
                    <a:pt x="597" y="7"/>
                  </a:cubicBezTo>
                  <a:cubicBezTo>
                    <a:pt x="608" y="9"/>
                    <a:pt x="618" y="10"/>
                    <a:pt x="628" y="12"/>
                  </a:cubicBezTo>
                  <a:cubicBezTo>
                    <a:pt x="641" y="14"/>
                    <a:pt x="652" y="15"/>
                    <a:pt x="664" y="18"/>
                  </a:cubicBezTo>
                  <a:cubicBezTo>
                    <a:pt x="667" y="20"/>
                    <a:pt x="669" y="21"/>
                    <a:pt x="673" y="22"/>
                  </a:cubicBezTo>
                  <a:cubicBezTo>
                    <a:pt x="686" y="23"/>
                    <a:pt x="697" y="26"/>
                    <a:pt x="709" y="31"/>
                  </a:cubicBezTo>
                  <a:cubicBezTo>
                    <a:pt x="719" y="36"/>
                    <a:pt x="730" y="37"/>
                    <a:pt x="740" y="42"/>
                  </a:cubicBezTo>
                  <a:cubicBezTo>
                    <a:pt x="749" y="46"/>
                    <a:pt x="758" y="50"/>
                    <a:pt x="767" y="53"/>
                  </a:cubicBezTo>
                  <a:cubicBezTo>
                    <a:pt x="787" y="62"/>
                    <a:pt x="805" y="72"/>
                    <a:pt x="824" y="83"/>
                  </a:cubicBezTo>
                  <a:cubicBezTo>
                    <a:pt x="846" y="97"/>
                    <a:pt x="865" y="111"/>
                    <a:pt x="885" y="127"/>
                  </a:cubicBezTo>
                  <a:cubicBezTo>
                    <a:pt x="914" y="151"/>
                    <a:pt x="939" y="176"/>
                    <a:pt x="963" y="206"/>
                  </a:cubicBezTo>
                  <a:cubicBezTo>
                    <a:pt x="971" y="216"/>
                    <a:pt x="978" y="226"/>
                    <a:pt x="985" y="236"/>
                  </a:cubicBezTo>
                  <a:cubicBezTo>
                    <a:pt x="987" y="238"/>
                    <a:pt x="986" y="240"/>
                    <a:pt x="987" y="241"/>
                  </a:cubicBezTo>
                  <a:cubicBezTo>
                    <a:pt x="1009" y="270"/>
                    <a:pt x="1024" y="302"/>
                    <a:pt x="1039" y="334"/>
                  </a:cubicBezTo>
                  <a:cubicBezTo>
                    <a:pt x="982" y="291"/>
                    <a:pt x="918" y="257"/>
                    <a:pt x="850" y="233"/>
                  </a:cubicBezTo>
                  <a:cubicBezTo>
                    <a:pt x="844" y="231"/>
                    <a:pt x="837" y="228"/>
                    <a:pt x="831" y="226"/>
                  </a:cubicBezTo>
                  <a:cubicBezTo>
                    <a:pt x="786" y="212"/>
                    <a:pt x="743" y="203"/>
                    <a:pt x="696" y="198"/>
                  </a:cubicBezTo>
                  <a:cubicBezTo>
                    <a:pt x="671" y="195"/>
                    <a:pt x="648" y="194"/>
                    <a:pt x="623" y="194"/>
                  </a:cubicBezTo>
                  <a:cubicBezTo>
                    <a:pt x="580" y="194"/>
                    <a:pt x="541" y="200"/>
                    <a:pt x="498" y="207"/>
                  </a:cubicBezTo>
                  <a:cubicBezTo>
                    <a:pt x="494" y="207"/>
                    <a:pt x="491" y="206"/>
                    <a:pt x="488" y="207"/>
                  </a:cubicBezTo>
                  <a:cubicBezTo>
                    <a:pt x="445" y="212"/>
                    <a:pt x="406" y="213"/>
                    <a:pt x="363" y="208"/>
                  </a:cubicBezTo>
                  <a:cubicBezTo>
                    <a:pt x="362" y="208"/>
                    <a:pt x="360" y="209"/>
                    <a:pt x="358" y="209"/>
                  </a:cubicBezTo>
                  <a:cubicBezTo>
                    <a:pt x="343" y="207"/>
                    <a:pt x="330" y="205"/>
                    <a:pt x="315" y="203"/>
                  </a:cubicBezTo>
                  <a:cubicBezTo>
                    <a:pt x="305" y="201"/>
                    <a:pt x="296" y="199"/>
                    <a:pt x="286" y="198"/>
                  </a:cubicBezTo>
                  <a:cubicBezTo>
                    <a:pt x="284" y="197"/>
                    <a:pt x="284" y="196"/>
                    <a:pt x="282" y="196"/>
                  </a:cubicBezTo>
                  <a:cubicBezTo>
                    <a:pt x="243" y="188"/>
                    <a:pt x="209" y="177"/>
                    <a:pt x="174" y="163"/>
                  </a:cubicBezTo>
                  <a:cubicBezTo>
                    <a:pt x="288" y="217"/>
                    <a:pt x="418" y="238"/>
                    <a:pt x="543" y="223"/>
                  </a:cubicBezTo>
                  <a:cubicBezTo>
                    <a:pt x="572" y="223"/>
                    <a:pt x="600" y="220"/>
                    <a:pt x="629" y="223"/>
                  </a:cubicBezTo>
                  <a:cubicBezTo>
                    <a:pt x="631" y="223"/>
                    <a:pt x="633" y="223"/>
                    <a:pt x="634" y="223"/>
                  </a:cubicBezTo>
                  <a:cubicBezTo>
                    <a:pt x="673" y="227"/>
                    <a:pt x="706" y="231"/>
                    <a:pt x="743" y="240"/>
                  </a:cubicBezTo>
                  <a:cubicBezTo>
                    <a:pt x="796" y="254"/>
                    <a:pt x="842" y="272"/>
                    <a:pt x="890" y="296"/>
                  </a:cubicBezTo>
                  <a:cubicBezTo>
                    <a:pt x="893" y="297"/>
                    <a:pt x="895" y="300"/>
                    <a:pt x="898" y="301"/>
                  </a:cubicBezTo>
                  <a:cubicBezTo>
                    <a:pt x="944" y="325"/>
                    <a:pt x="984" y="355"/>
                    <a:pt x="1024" y="387"/>
                  </a:cubicBezTo>
                  <a:cubicBezTo>
                    <a:pt x="1012" y="390"/>
                    <a:pt x="1002" y="390"/>
                    <a:pt x="989" y="392"/>
                  </a:cubicBezTo>
                  <a:cubicBezTo>
                    <a:pt x="978" y="394"/>
                    <a:pt x="967" y="395"/>
                    <a:pt x="956" y="395"/>
                  </a:cubicBezTo>
                  <a:cubicBezTo>
                    <a:pt x="948" y="396"/>
                    <a:pt x="939" y="398"/>
                    <a:pt x="931" y="399"/>
                  </a:cubicBezTo>
                  <a:cubicBezTo>
                    <a:pt x="856" y="407"/>
                    <a:pt x="788" y="413"/>
                    <a:pt x="714" y="418"/>
                  </a:cubicBezTo>
                  <a:cubicBezTo>
                    <a:pt x="651" y="421"/>
                    <a:pt x="593" y="425"/>
                    <a:pt x="530" y="424"/>
                  </a:cubicBezTo>
                  <a:cubicBezTo>
                    <a:pt x="528" y="424"/>
                    <a:pt x="525" y="422"/>
                    <a:pt x="522" y="422"/>
                  </a:cubicBezTo>
                  <a:cubicBezTo>
                    <a:pt x="464" y="422"/>
                    <a:pt x="411" y="412"/>
                    <a:pt x="355" y="397"/>
                  </a:cubicBezTo>
                  <a:cubicBezTo>
                    <a:pt x="294" y="379"/>
                    <a:pt x="241" y="352"/>
                    <a:pt x="189" y="314"/>
                  </a:cubicBezTo>
                  <a:cubicBezTo>
                    <a:pt x="188" y="313"/>
                    <a:pt x="187" y="312"/>
                    <a:pt x="185" y="310"/>
                  </a:cubicBezTo>
                  <a:cubicBezTo>
                    <a:pt x="154" y="288"/>
                    <a:pt x="128" y="262"/>
                    <a:pt x="103" y="234"/>
                  </a:cubicBezTo>
                  <a:close/>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1" name="Freeform 52"/>
            <p:cNvSpPr/>
            <p:nvPr/>
          </p:nvSpPr>
          <p:spPr bwMode="auto">
            <a:xfrm>
              <a:off x="4538596" y="1714682"/>
              <a:ext cx="175597" cy="559368"/>
            </a:xfrm>
            <a:custGeom>
              <a:avLst/>
              <a:gdLst>
                <a:gd name="T0" fmla="*/ 0 w 230"/>
                <a:gd name="T1" fmla="*/ 0 h 719"/>
                <a:gd name="T2" fmla="*/ 57 w 230"/>
                <a:gd name="T3" fmla="*/ 313 h 719"/>
                <a:gd name="T4" fmla="*/ 59 w 230"/>
                <a:gd name="T5" fmla="*/ 387 h 719"/>
                <a:gd name="T6" fmla="*/ 58 w 230"/>
                <a:gd name="T7" fmla="*/ 391 h 719"/>
                <a:gd name="T8" fmla="*/ 75 w 230"/>
                <a:gd name="T9" fmla="*/ 483 h 719"/>
                <a:gd name="T10" fmla="*/ 124 w 230"/>
                <a:gd name="T11" fmla="*/ 607 h 719"/>
                <a:gd name="T12" fmla="*/ 129 w 230"/>
                <a:gd name="T13" fmla="*/ 614 h 719"/>
                <a:gd name="T14" fmla="*/ 203 w 230"/>
                <a:gd name="T15" fmla="*/ 719 h 719"/>
                <a:gd name="T16" fmla="*/ 207 w 230"/>
                <a:gd name="T17" fmla="*/ 690 h 719"/>
                <a:gd name="T18" fmla="*/ 210 w 230"/>
                <a:gd name="T19" fmla="*/ 662 h 719"/>
                <a:gd name="T20" fmla="*/ 212 w 230"/>
                <a:gd name="T21" fmla="*/ 641 h 719"/>
                <a:gd name="T22" fmla="*/ 225 w 230"/>
                <a:gd name="T23" fmla="*/ 456 h 719"/>
                <a:gd name="T24" fmla="*/ 227 w 230"/>
                <a:gd name="T25" fmla="*/ 300 h 719"/>
                <a:gd name="T26" fmla="*/ 226 w 230"/>
                <a:gd name="T27" fmla="*/ 293 h 719"/>
                <a:gd name="T28" fmla="*/ 202 w 230"/>
                <a:gd name="T29" fmla="*/ 15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719">
                  <a:moveTo>
                    <a:pt x="0" y="0"/>
                  </a:moveTo>
                  <a:cubicBezTo>
                    <a:pt x="48" y="97"/>
                    <a:pt x="68" y="207"/>
                    <a:pt x="57" y="313"/>
                  </a:cubicBezTo>
                  <a:cubicBezTo>
                    <a:pt x="57" y="338"/>
                    <a:pt x="55" y="362"/>
                    <a:pt x="59" y="387"/>
                  </a:cubicBezTo>
                  <a:cubicBezTo>
                    <a:pt x="59" y="388"/>
                    <a:pt x="58" y="390"/>
                    <a:pt x="58" y="391"/>
                  </a:cubicBezTo>
                  <a:cubicBezTo>
                    <a:pt x="62" y="423"/>
                    <a:pt x="66" y="452"/>
                    <a:pt x="75" y="483"/>
                  </a:cubicBezTo>
                  <a:cubicBezTo>
                    <a:pt x="87" y="528"/>
                    <a:pt x="103" y="567"/>
                    <a:pt x="124" y="607"/>
                  </a:cubicBezTo>
                  <a:cubicBezTo>
                    <a:pt x="125" y="609"/>
                    <a:pt x="128" y="612"/>
                    <a:pt x="129" y="614"/>
                  </a:cubicBezTo>
                  <a:cubicBezTo>
                    <a:pt x="149" y="653"/>
                    <a:pt x="175" y="686"/>
                    <a:pt x="203" y="719"/>
                  </a:cubicBezTo>
                  <a:cubicBezTo>
                    <a:pt x="206" y="709"/>
                    <a:pt x="205" y="701"/>
                    <a:pt x="207" y="690"/>
                  </a:cubicBezTo>
                  <a:cubicBezTo>
                    <a:pt x="209" y="681"/>
                    <a:pt x="210" y="672"/>
                    <a:pt x="210" y="662"/>
                  </a:cubicBezTo>
                  <a:cubicBezTo>
                    <a:pt x="210" y="655"/>
                    <a:pt x="211" y="648"/>
                    <a:pt x="212" y="641"/>
                  </a:cubicBezTo>
                  <a:cubicBezTo>
                    <a:pt x="218" y="577"/>
                    <a:pt x="222" y="519"/>
                    <a:pt x="225" y="456"/>
                  </a:cubicBezTo>
                  <a:cubicBezTo>
                    <a:pt x="227" y="402"/>
                    <a:pt x="230" y="353"/>
                    <a:pt x="227" y="300"/>
                  </a:cubicBezTo>
                  <a:cubicBezTo>
                    <a:pt x="227" y="297"/>
                    <a:pt x="226" y="295"/>
                    <a:pt x="226" y="293"/>
                  </a:cubicBezTo>
                  <a:cubicBezTo>
                    <a:pt x="225" y="244"/>
                    <a:pt x="216" y="198"/>
                    <a:pt x="202" y="151"/>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2" name="Freeform 53"/>
            <p:cNvSpPr/>
            <p:nvPr/>
          </p:nvSpPr>
          <p:spPr bwMode="auto">
            <a:xfrm>
              <a:off x="4436065" y="1810507"/>
              <a:ext cx="222739" cy="474326"/>
            </a:xfrm>
            <a:custGeom>
              <a:avLst/>
              <a:gdLst>
                <a:gd name="T0" fmla="*/ 10 w 292"/>
                <a:gd name="T1" fmla="*/ 0 h 609"/>
                <a:gd name="T2" fmla="*/ 5 w 292"/>
                <a:gd name="T3" fmla="*/ 209 h 609"/>
                <a:gd name="T4" fmla="*/ 6 w 292"/>
                <a:gd name="T5" fmla="*/ 213 h 609"/>
                <a:gd name="T6" fmla="*/ 8 w 292"/>
                <a:gd name="T7" fmla="*/ 239 h 609"/>
                <a:gd name="T8" fmla="*/ 13 w 292"/>
                <a:gd name="T9" fmla="*/ 265 h 609"/>
                <a:gd name="T10" fmla="*/ 19 w 292"/>
                <a:gd name="T11" fmla="*/ 295 h 609"/>
                <a:gd name="T12" fmla="*/ 22 w 292"/>
                <a:gd name="T13" fmla="*/ 303 h 609"/>
                <a:gd name="T14" fmla="*/ 30 w 292"/>
                <a:gd name="T15" fmla="*/ 333 h 609"/>
                <a:gd name="T16" fmla="*/ 40 w 292"/>
                <a:gd name="T17" fmla="*/ 360 h 609"/>
                <a:gd name="T18" fmla="*/ 50 w 292"/>
                <a:gd name="T19" fmla="*/ 382 h 609"/>
                <a:gd name="T20" fmla="*/ 76 w 292"/>
                <a:gd name="T21" fmla="*/ 430 h 609"/>
                <a:gd name="T22" fmla="*/ 114 w 292"/>
                <a:gd name="T23" fmla="*/ 481 h 609"/>
                <a:gd name="T24" fmla="*/ 183 w 292"/>
                <a:gd name="T25" fmla="*/ 547 h 609"/>
                <a:gd name="T26" fmla="*/ 209 w 292"/>
                <a:gd name="T27" fmla="*/ 565 h 609"/>
                <a:gd name="T28" fmla="*/ 213 w 292"/>
                <a:gd name="T29" fmla="*/ 567 h 609"/>
                <a:gd name="T30" fmla="*/ 292 w 292"/>
                <a:gd name="T31" fmla="*/ 609 h 609"/>
                <a:gd name="T32" fmla="*/ 204 w 292"/>
                <a:gd name="T33" fmla="*/ 450 h 609"/>
                <a:gd name="T34" fmla="*/ 198 w 292"/>
                <a:gd name="T35" fmla="*/ 434 h 609"/>
                <a:gd name="T36" fmla="*/ 172 w 292"/>
                <a:gd name="T37" fmla="*/ 319 h 609"/>
                <a:gd name="T38" fmla="*/ 167 w 292"/>
                <a:gd name="T39" fmla="*/ 258 h 609"/>
                <a:gd name="T40" fmla="*/ 176 w 292"/>
                <a:gd name="T41" fmla="*/ 151 h 609"/>
                <a:gd name="T42" fmla="*/ 176 w 292"/>
                <a:gd name="T43" fmla="*/ 143 h 609"/>
                <a:gd name="T44" fmla="*/ 175 w 292"/>
                <a:gd name="T45" fmla="*/ 37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609">
                  <a:moveTo>
                    <a:pt x="10" y="0"/>
                  </a:moveTo>
                  <a:cubicBezTo>
                    <a:pt x="5" y="72"/>
                    <a:pt x="0" y="137"/>
                    <a:pt x="5" y="209"/>
                  </a:cubicBezTo>
                  <a:cubicBezTo>
                    <a:pt x="5" y="210"/>
                    <a:pt x="6" y="211"/>
                    <a:pt x="6" y="213"/>
                  </a:cubicBezTo>
                  <a:cubicBezTo>
                    <a:pt x="7" y="221"/>
                    <a:pt x="8" y="230"/>
                    <a:pt x="8" y="239"/>
                  </a:cubicBezTo>
                  <a:cubicBezTo>
                    <a:pt x="10" y="247"/>
                    <a:pt x="11" y="256"/>
                    <a:pt x="13" y="265"/>
                  </a:cubicBezTo>
                  <a:cubicBezTo>
                    <a:pt x="15" y="275"/>
                    <a:pt x="16" y="285"/>
                    <a:pt x="19" y="295"/>
                  </a:cubicBezTo>
                  <a:cubicBezTo>
                    <a:pt x="20" y="298"/>
                    <a:pt x="21" y="300"/>
                    <a:pt x="22" y="303"/>
                  </a:cubicBezTo>
                  <a:cubicBezTo>
                    <a:pt x="23" y="314"/>
                    <a:pt x="26" y="323"/>
                    <a:pt x="30" y="333"/>
                  </a:cubicBezTo>
                  <a:cubicBezTo>
                    <a:pt x="34" y="342"/>
                    <a:pt x="35" y="351"/>
                    <a:pt x="40" y="360"/>
                  </a:cubicBezTo>
                  <a:cubicBezTo>
                    <a:pt x="44" y="367"/>
                    <a:pt x="47" y="375"/>
                    <a:pt x="50" y="382"/>
                  </a:cubicBezTo>
                  <a:cubicBezTo>
                    <a:pt x="57" y="399"/>
                    <a:pt x="67" y="414"/>
                    <a:pt x="76" y="430"/>
                  </a:cubicBezTo>
                  <a:cubicBezTo>
                    <a:pt x="88" y="449"/>
                    <a:pt x="101" y="465"/>
                    <a:pt x="114" y="481"/>
                  </a:cubicBezTo>
                  <a:cubicBezTo>
                    <a:pt x="135" y="506"/>
                    <a:pt x="157" y="527"/>
                    <a:pt x="183" y="547"/>
                  </a:cubicBezTo>
                  <a:cubicBezTo>
                    <a:pt x="192" y="553"/>
                    <a:pt x="200" y="559"/>
                    <a:pt x="209" y="565"/>
                  </a:cubicBezTo>
                  <a:cubicBezTo>
                    <a:pt x="210" y="566"/>
                    <a:pt x="212" y="566"/>
                    <a:pt x="213" y="567"/>
                  </a:cubicBezTo>
                  <a:cubicBezTo>
                    <a:pt x="238" y="585"/>
                    <a:pt x="265" y="597"/>
                    <a:pt x="292" y="609"/>
                  </a:cubicBezTo>
                  <a:cubicBezTo>
                    <a:pt x="255" y="561"/>
                    <a:pt x="226" y="508"/>
                    <a:pt x="204" y="450"/>
                  </a:cubicBezTo>
                  <a:cubicBezTo>
                    <a:pt x="202" y="445"/>
                    <a:pt x="199" y="439"/>
                    <a:pt x="198" y="434"/>
                  </a:cubicBezTo>
                  <a:cubicBezTo>
                    <a:pt x="185" y="396"/>
                    <a:pt x="177" y="360"/>
                    <a:pt x="172" y="319"/>
                  </a:cubicBezTo>
                  <a:cubicBezTo>
                    <a:pt x="169" y="299"/>
                    <a:pt x="168" y="279"/>
                    <a:pt x="167" y="258"/>
                  </a:cubicBezTo>
                  <a:cubicBezTo>
                    <a:pt x="167" y="222"/>
                    <a:pt x="171" y="188"/>
                    <a:pt x="176" y="151"/>
                  </a:cubicBezTo>
                  <a:cubicBezTo>
                    <a:pt x="177" y="148"/>
                    <a:pt x="176" y="146"/>
                    <a:pt x="176" y="143"/>
                  </a:cubicBezTo>
                  <a:cubicBezTo>
                    <a:pt x="180" y="106"/>
                    <a:pt x="180" y="73"/>
                    <a:pt x="175" y="37"/>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3" name="Freeform 54"/>
            <p:cNvSpPr/>
            <p:nvPr/>
          </p:nvSpPr>
          <p:spPr bwMode="auto">
            <a:xfrm>
              <a:off x="3779635" y="2076416"/>
              <a:ext cx="573935" cy="239558"/>
            </a:xfrm>
            <a:custGeom>
              <a:avLst/>
              <a:gdLst>
                <a:gd name="T0" fmla="*/ 74 w 750"/>
                <a:gd name="T1" fmla="*/ 169 h 307"/>
                <a:gd name="T2" fmla="*/ 64 w 750"/>
                <a:gd name="T3" fmla="*/ 157 h 307"/>
                <a:gd name="T4" fmla="*/ 33 w 750"/>
                <a:gd name="T5" fmla="*/ 111 h 307"/>
                <a:gd name="T6" fmla="*/ 0 w 750"/>
                <a:gd name="T7" fmla="*/ 38 h 307"/>
                <a:gd name="T8" fmla="*/ 90 w 750"/>
                <a:gd name="T9" fmla="*/ 24 h 307"/>
                <a:gd name="T10" fmla="*/ 228 w 750"/>
                <a:gd name="T11" fmla="*/ 10 h 307"/>
                <a:gd name="T12" fmla="*/ 406 w 750"/>
                <a:gd name="T13" fmla="*/ 3 h 307"/>
                <a:gd name="T14" fmla="*/ 409 w 750"/>
                <a:gd name="T15" fmla="*/ 4 h 307"/>
                <a:gd name="T16" fmla="*/ 431 w 750"/>
                <a:gd name="T17" fmla="*/ 5 h 307"/>
                <a:gd name="T18" fmla="*/ 454 w 750"/>
                <a:gd name="T19" fmla="*/ 8 h 307"/>
                <a:gd name="T20" fmla="*/ 479 w 750"/>
                <a:gd name="T21" fmla="*/ 13 h 307"/>
                <a:gd name="T22" fmla="*/ 486 w 750"/>
                <a:gd name="T23" fmla="*/ 15 h 307"/>
                <a:gd name="T24" fmla="*/ 512 w 750"/>
                <a:gd name="T25" fmla="*/ 22 h 307"/>
                <a:gd name="T26" fmla="*/ 535 w 750"/>
                <a:gd name="T27" fmla="*/ 30 h 307"/>
                <a:gd name="T28" fmla="*/ 554 w 750"/>
                <a:gd name="T29" fmla="*/ 38 h 307"/>
                <a:gd name="T30" fmla="*/ 595 w 750"/>
                <a:gd name="T31" fmla="*/ 60 h 307"/>
                <a:gd name="T32" fmla="*/ 639 w 750"/>
                <a:gd name="T33" fmla="*/ 91 h 307"/>
                <a:gd name="T34" fmla="*/ 696 w 750"/>
                <a:gd name="T35" fmla="*/ 149 h 307"/>
                <a:gd name="T36" fmla="*/ 712 w 750"/>
                <a:gd name="T37" fmla="*/ 170 h 307"/>
                <a:gd name="T38" fmla="*/ 713 w 750"/>
                <a:gd name="T39" fmla="*/ 174 h 307"/>
                <a:gd name="T40" fmla="*/ 750 w 750"/>
                <a:gd name="T41" fmla="*/ 241 h 307"/>
                <a:gd name="T42" fmla="*/ 614 w 750"/>
                <a:gd name="T43" fmla="*/ 168 h 307"/>
                <a:gd name="T44" fmla="*/ 600 w 750"/>
                <a:gd name="T45" fmla="*/ 163 h 307"/>
                <a:gd name="T46" fmla="*/ 502 w 750"/>
                <a:gd name="T47" fmla="*/ 143 h 307"/>
                <a:gd name="T48" fmla="*/ 450 w 750"/>
                <a:gd name="T49" fmla="*/ 140 h 307"/>
                <a:gd name="T50" fmla="*/ 359 w 750"/>
                <a:gd name="T51" fmla="*/ 149 h 307"/>
                <a:gd name="T52" fmla="*/ 352 w 750"/>
                <a:gd name="T53" fmla="*/ 149 h 307"/>
                <a:gd name="T54" fmla="*/ 262 w 750"/>
                <a:gd name="T55" fmla="*/ 150 h 307"/>
                <a:gd name="T56" fmla="*/ 259 w 750"/>
                <a:gd name="T57" fmla="*/ 151 h 307"/>
                <a:gd name="T58" fmla="*/ 228 w 750"/>
                <a:gd name="T59" fmla="*/ 146 h 307"/>
                <a:gd name="T60" fmla="*/ 207 w 750"/>
                <a:gd name="T61" fmla="*/ 143 h 307"/>
                <a:gd name="T62" fmla="*/ 203 w 750"/>
                <a:gd name="T63" fmla="*/ 141 h 307"/>
                <a:gd name="T64" fmla="*/ 125 w 750"/>
                <a:gd name="T65" fmla="*/ 118 h 307"/>
                <a:gd name="T66" fmla="*/ 392 w 750"/>
                <a:gd name="T67" fmla="*/ 161 h 307"/>
                <a:gd name="T68" fmla="*/ 454 w 750"/>
                <a:gd name="T69" fmla="*/ 161 h 307"/>
                <a:gd name="T70" fmla="*/ 458 w 750"/>
                <a:gd name="T71" fmla="*/ 161 h 307"/>
                <a:gd name="T72" fmla="*/ 537 w 750"/>
                <a:gd name="T73" fmla="*/ 173 h 307"/>
                <a:gd name="T74" fmla="*/ 643 w 750"/>
                <a:gd name="T75" fmla="*/ 214 h 307"/>
                <a:gd name="T76" fmla="*/ 649 w 750"/>
                <a:gd name="T77" fmla="*/ 218 h 307"/>
                <a:gd name="T78" fmla="*/ 739 w 750"/>
                <a:gd name="T79" fmla="*/ 279 h 307"/>
                <a:gd name="T80" fmla="*/ 714 w 750"/>
                <a:gd name="T81" fmla="*/ 283 h 307"/>
                <a:gd name="T82" fmla="*/ 691 w 750"/>
                <a:gd name="T83" fmla="*/ 286 h 307"/>
                <a:gd name="T84" fmla="*/ 672 w 750"/>
                <a:gd name="T85" fmla="*/ 288 h 307"/>
                <a:gd name="T86" fmla="*/ 516 w 750"/>
                <a:gd name="T87" fmla="*/ 302 h 307"/>
                <a:gd name="T88" fmla="*/ 383 w 750"/>
                <a:gd name="T89" fmla="*/ 306 h 307"/>
                <a:gd name="T90" fmla="*/ 377 w 750"/>
                <a:gd name="T91" fmla="*/ 305 h 307"/>
                <a:gd name="T92" fmla="*/ 256 w 750"/>
                <a:gd name="T93" fmla="*/ 287 h 307"/>
                <a:gd name="T94" fmla="*/ 137 w 750"/>
                <a:gd name="T95" fmla="*/ 227 h 307"/>
                <a:gd name="T96" fmla="*/ 134 w 750"/>
                <a:gd name="T97" fmla="*/ 224 h 307"/>
                <a:gd name="T98" fmla="*/ 74 w 750"/>
                <a:gd name="T99" fmla="*/ 1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0" h="307">
                  <a:moveTo>
                    <a:pt x="74" y="169"/>
                  </a:moveTo>
                  <a:cubicBezTo>
                    <a:pt x="71" y="165"/>
                    <a:pt x="67" y="161"/>
                    <a:pt x="64" y="157"/>
                  </a:cubicBezTo>
                  <a:cubicBezTo>
                    <a:pt x="52" y="142"/>
                    <a:pt x="42" y="127"/>
                    <a:pt x="33" y="111"/>
                  </a:cubicBezTo>
                  <a:cubicBezTo>
                    <a:pt x="19" y="87"/>
                    <a:pt x="8" y="64"/>
                    <a:pt x="0" y="38"/>
                  </a:cubicBezTo>
                  <a:cubicBezTo>
                    <a:pt x="29" y="32"/>
                    <a:pt x="59" y="28"/>
                    <a:pt x="90" y="24"/>
                  </a:cubicBezTo>
                  <a:cubicBezTo>
                    <a:pt x="138" y="19"/>
                    <a:pt x="181" y="15"/>
                    <a:pt x="228" y="10"/>
                  </a:cubicBezTo>
                  <a:cubicBezTo>
                    <a:pt x="289" y="5"/>
                    <a:pt x="345" y="0"/>
                    <a:pt x="406" y="3"/>
                  </a:cubicBezTo>
                  <a:cubicBezTo>
                    <a:pt x="407" y="3"/>
                    <a:pt x="408" y="4"/>
                    <a:pt x="409" y="4"/>
                  </a:cubicBezTo>
                  <a:cubicBezTo>
                    <a:pt x="416" y="4"/>
                    <a:pt x="424" y="5"/>
                    <a:pt x="431" y="5"/>
                  </a:cubicBezTo>
                  <a:cubicBezTo>
                    <a:pt x="439" y="6"/>
                    <a:pt x="446" y="7"/>
                    <a:pt x="454" y="8"/>
                  </a:cubicBezTo>
                  <a:cubicBezTo>
                    <a:pt x="463" y="10"/>
                    <a:pt x="471" y="11"/>
                    <a:pt x="479" y="13"/>
                  </a:cubicBezTo>
                  <a:cubicBezTo>
                    <a:pt x="481" y="14"/>
                    <a:pt x="483" y="15"/>
                    <a:pt x="486" y="15"/>
                  </a:cubicBezTo>
                  <a:cubicBezTo>
                    <a:pt x="495" y="17"/>
                    <a:pt x="503" y="19"/>
                    <a:pt x="512" y="22"/>
                  </a:cubicBezTo>
                  <a:cubicBezTo>
                    <a:pt x="519" y="26"/>
                    <a:pt x="527" y="26"/>
                    <a:pt x="535" y="30"/>
                  </a:cubicBezTo>
                  <a:cubicBezTo>
                    <a:pt x="541" y="33"/>
                    <a:pt x="547" y="36"/>
                    <a:pt x="554" y="38"/>
                  </a:cubicBezTo>
                  <a:cubicBezTo>
                    <a:pt x="568" y="44"/>
                    <a:pt x="581" y="52"/>
                    <a:pt x="595" y="60"/>
                  </a:cubicBezTo>
                  <a:cubicBezTo>
                    <a:pt x="611" y="70"/>
                    <a:pt x="625" y="80"/>
                    <a:pt x="639" y="91"/>
                  </a:cubicBezTo>
                  <a:cubicBezTo>
                    <a:pt x="660" y="109"/>
                    <a:pt x="679" y="127"/>
                    <a:pt x="696" y="149"/>
                  </a:cubicBezTo>
                  <a:cubicBezTo>
                    <a:pt x="701" y="156"/>
                    <a:pt x="706" y="163"/>
                    <a:pt x="712" y="170"/>
                  </a:cubicBezTo>
                  <a:cubicBezTo>
                    <a:pt x="713" y="171"/>
                    <a:pt x="712" y="173"/>
                    <a:pt x="713" y="174"/>
                  </a:cubicBezTo>
                  <a:cubicBezTo>
                    <a:pt x="729" y="195"/>
                    <a:pt x="740" y="218"/>
                    <a:pt x="750" y="241"/>
                  </a:cubicBezTo>
                  <a:cubicBezTo>
                    <a:pt x="709" y="210"/>
                    <a:pt x="663" y="186"/>
                    <a:pt x="614" y="168"/>
                  </a:cubicBezTo>
                  <a:cubicBezTo>
                    <a:pt x="610" y="166"/>
                    <a:pt x="605" y="164"/>
                    <a:pt x="600" y="163"/>
                  </a:cubicBezTo>
                  <a:cubicBezTo>
                    <a:pt x="568" y="153"/>
                    <a:pt x="537" y="147"/>
                    <a:pt x="502" y="143"/>
                  </a:cubicBezTo>
                  <a:cubicBezTo>
                    <a:pt x="485" y="141"/>
                    <a:pt x="468" y="140"/>
                    <a:pt x="450" y="140"/>
                  </a:cubicBezTo>
                  <a:cubicBezTo>
                    <a:pt x="419" y="140"/>
                    <a:pt x="391" y="144"/>
                    <a:pt x="359" y="149"/>
                  </a:cubicBezTo>
                  <a:cubicBezTo>
                    <a:pt x="357" y="150"/>
                    <a:pt x="355" y="149"/>
                    <a:pt x="352" y="149"/>
                  </a:cubicBezTo>
                  <a:cubicBezTo>
                    <a:pt x="321" y="153"/>
                    <a:pt x="293" y="154"/>
                    <a:pt x="262" y="150"/>
                  </a:cubicBezTo>
                  <a:cubicBezTo>
                    <a:pt x="261" y="150"/>
                    <a:pt x="260" y="151"/>
                    <a:pt x="259" y="151"/>
                  </a:cubicBezTo>
                  <a:cubicBezTo>
                    <a:pt x="248" y="150"/>
                    <a:pt x="238" y="148"/>
                    <a:pt x="228" y="146"/>
                  </a:cubicBezTo>
                  <a:cubicBezTo>
                    <a:pt x="220" y="145"/>
                    <a:pt x="214" y="144"/>
                    <a:pt x="207" y="143"/>
                  </a:cubicBezTo>
                  <a:cubicBezTo>
                    <a:pt x="205" y="142"/>
                    <a:pt x="205" y="142"/>
                    <a:pt x="203" y="141"/>
                  </a:cubicBezTo>
                  <a:cubicBezTo>
                    <a:pt x="175" y="135"/>
                    <a:pt x="151" y="128"/>
                    <a:pt x="125" y="118"/>
                  </a:cubicBezTo>
                  <a:cubicBezTo>
                    <a:pt x="208" y="156"/>
                    <a:pt x="302" y="172"/>
                    <a:pt x="392" y="161"/>
                  </a:cubicBezTo>
                  <a:cubicBezTo>
                    <a:pt x="413" y="161"/>
                    <a:pt x="433" y="159"/>
                    <a:pt x="454" y="161"/>
                  </a:cubicBezTo>
                  <a:cubicBezTo>
                    <a:pt x="455" y="161"/>
                    <a:pt x="457" y="161"/>
                    <a:pt x="458" y="161"/>
                  </a:cubicBezTo>
                  <a:cubicBezTo>
                    <a:pt x="486" y="163"/>
                    <a:pt x="510" y="167"/>
                    <a:pt x="537" y="173"/>
                  </a:cubicBezTo>
                  <a:cubicBezTo>
                    <a:pt x="575" y="183"/>
                    <a:pt x="608" y="197"/>
                    <a:pt x="643" y="214"/>
                  </a:cubicBezTo>
                  <a:cubicBezTo>
                    <a:pt x="645" y="215"/>
                    <a:pt x="647" y="217"/>
                    <a:pt x="649" y="218"/>
                  </a:cubicBezTo>
                  <a:cubicBezTo>
                    <a:pt x="682" y="235"/>
                    <a:pt x="711" y="256"/>
                    <a:pt x="739" y="279"/>
                  </a:cubicBezTo>
                  <a:cubicBezTo>
                    <a:pt x="731" y="282"/>
                    <a:pt x="723" y="281"/>
                    <a:pt x="714" y="283"/>
                  </a:cubicBezTo>
                  <a:cubicBezTo>
                    <a:pt x="707" y="284"/>
                    <a:pt x="699" y="285"/>
                    <a:pt x="691" y="286"/>
                  </a:cubicBezTo>
                  <a:cubicBezTo>
                    <a:pt x="684" y="286"/>
                    <a:pt x="678" y="287"/>
                    <a:pt x="672" y="288"/>
                  </a:cubicBezTo>
                  <a:cubicBezTo>
                    <a:pt x="619" y="294"/>
                    <a:pt x="569" y="298"/>
                    <a:pt x="516" y="302"/>
                  </a:cubicBezTo>
                  <a:cubicBezTo>
                    <a:pt x="470" y="304"/>
                    <a:pt x="428" y="307"/>
                    <a:pt x="383" y="306"/>
                  </a:cubicBezTo>
                  <a:cubicBezTo>
                    <a:pt x="381" y="306"/>
                    <a:pt x="379" y="305"/>
                    <a:pt x="377" y="305"/>
                  </a:cubicBezTo>
                  <a:cubicBezTo>
                    <a:pt x="335" y="304"/>
                    <a:pt x="297" y="298"/>
                    <a:pt x="256" y="287"/>
                  </a:cubicBezTo>
                  <a:cubicBezTo>
                    <a:pt x="212" y="274"/>
                    <a:pt x="174" y="254"/>
                    <a:pt x="137" y="227"/>
                  </a:cubicBezTo>
                  <a:cubicBezTo>
                    <a:pt x="136" y="226"/>
                    <a:pt x="135" y="225"/>
                    <a:pt x="134" y="224"/>
                  </a:cubicBezTo>
                  <a:cubicBezTo>
                    <a:pt x="111" y="208"/>
                    <a:pt x="92" y="189"/>
                    <a:pt x="74" y="169"/>
                  </a:cubicBezTo>
                  <a:close/>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4" name="Freeform 55"/>
            <p:cNvSpPr/>
            <p:nvPr/>
          </p:nvSpPr>
          <p:spPr bwMode="auto">
            <a:xfrm>
              <a:off x="4253396" y="1683540"/>
              <a:ext cx="126101" cy="403657"/>
            </a:xfrm>
            <a:custGeom>
              <a:avLst/>
              <a:gdLst>
                <a:gd name="T0" fmla="*/ 0 w 165"/>
                <a:gd name="T1" fmla="*/ 0 h 519"/>
                <a:gd name="T2" fmla="*/ 40 w 165"/>
                <a:gd name="T3" fmla="*/ 226 h 519"/>
                <a:gd name="T4" fmla="*/ 42 w 165"/>
                <a:gd name="T5" fmla="*/ 279 h 519"/>
                <a:gd name="T6" fmla="*/ 41 w 165"/>
                <a:gd name="T7" fmla="*/ 282 h 519"/>
                <a:gd name="T8" fmla="*/ 53 w 165"/>
                <a:gd name="T9" fmla="*/ 349 h 519"/>
                <a:gd name="T10" fmla="*/ 89 w 165"/>
                <a:gd name="T11" fmla="*/ 438 h 519"/>
                <a:gd name="T12" fmla="*/ 92 w 165"/>
                <a:gd name="T13" fmla="*/ 443 h 519"/>
                <a:gd name="T14" fmla="*/ 146 w 165"/>
                <a:gd name="T15" fmla="*/ 519 h 519"/>
                <a:gd name="T16" fmla="*/ 149 w 165"/>
                <a:gd name="T17" fmla="*/ 498 h 519"/>
                <a:gd name="T18" fmla="*/ 151 w 165"/>
                <a:gd name="T19" fmla="*/ 478 h 519"/>
                <a:gd name="T20" fmla="*/ 153 w 165"/>
                <a:gd name="T21" fmla="*/ 462 h 519"/>
                <a:gd name="T22" fmla="*/ 162 w 165"/>
                <a:gd name="T23" fmla="*/ 329 h 519"/>
                <a:gd name="T24" fmla="*/ 163 w 165"/>
                <a:gd name="T25" fmla="*/ 216 h 519"/>
                <a:gd name="T26" fmla="*/ 163 w 165"/>
                <a:gd name="T27" fmla="*/ 211 h 519"/>
                <a:gd name="T28" fmla="*/ 145 w 165"/>
                <a:gd name="T29" fmla="*/ 10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519">
                  <a:moveTo>
                    <a:pt x="0" y="0"/>
                  </a:moveTo>
                  <a:cubicBezTo>
                    <a:pt x="34" y="69"/>
                    <a:pt x="48" y="149"/>
                    <a:pt x="40" y="226"/>
                  </a:cubicBezTo>
                  <a:cubicBezTo>
                    <a:pt x="40" y="244"/>
                    <a:pt x="39" y="261"/>
                    <a:pt x="42" y="279"/>
                  </a:cubicBezTo>
                  <a:cubicBezTo>
                    <a:pt x="42" y="280"/>
                    <a:pt x="41" y="281"/>
                    <a:pt x="41" y="282"/>
                  </a:cubicBezTo>
                  <a:cubicBezTo>
                    <a:pt x="44" y="306"/>
                    <a:pt x="47" y="326"/>
                    <a:pt x="53" y="349"/>
                  </a:cubicBezTo>
                  <a:cubicBezTo>
                    <a:pt x="62" y="381"/>
                    <a:pt x="74" y="409"/>
                    <a:pt x="89" y="438"/>
                  </a:cubicBezTo>
                  <a:cubicBezTo>
                    <a:pt x="90" y="440"/>
                    <a:pt x="91" y="442"/>
                    <a:pt x="92" y="443"/>
                  </a:cubicBezTo>
                  <a:cubicBezTo>
                    <a:pt x="107" y="471"/>
                    <a:pt x="126" y="496"/>
                    <a:pt x="146" y="519"/>
                  </a:cubicBezTo>
                  <a:cubicBezTo>
                    <a:pt x="148" y="512"/>
                    <a:pt x="147" y="506"/>
                    <a:pt x="149" y="498"/>
                  </a:cubicBezTo>
                  <a:cubicBezTo>
                    <a:pt x="150" y="492"/>
                    <a:pt x="151" y="485"/>
                    <a:pt x="151" y="478"/>
                  </a:cubicBezTo>
                  <a:cubicBezTo>
                    <a:pt x="151" y="473"/>
                    <a:pt x="152" y="468"/>
                    <a:pt x="153" y="462"/>
                  </a:cubicBezTo>
                  <a:cubicBezTo>
                    <a:pt x="157" y="417"/>
                    <a:pt x="160" y="374"/>
                    <a:pt x="162" y="329"/>
                  </a:cubicBezTo>
                  <a:cubicBezTo>
                    <a:pt x="163" y="290"/>
                    <a:pt x="165" y="254"/>
                    <a:pt x="163" y="216"/>
                  </a:cubicBezTo>
                  <a:cubicBezTo>
                    <a:pt x="163" y="214"/>
                    <a:pt x="163" y="213"/>
                    <a:pt x="163" y="211"/>
                  </a:cubicBezTo>
                  <a:cubicBezTo>
                    <a:pt x="161" y="176"/>
                    <a:pt x="155" y="143"/>
                    <a:pt x="145" y="109"/>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5" name="Freeform 56"/>
            <p:cNvSpPr/>
            <p:nvPr/>
          </p:nvSpPr>
          <p:spPr bwMode="auto">
            <a:xfrm>
              <a:off x="4179151" y="1753012"/>
              <a:ext cx="161455" cy="341371"/>
            </a:xfrm>
            <a:custGeom>
              <a:avLst/>
              <a:gdLst>
                <a:gd name="T0" fmla="*/ 6 w 211"/>
                <a:gd name="T1" fmla="*/ 0 h 440"/>
                <a:gd name="T2" fmla="*/ 3 w 211"/>
                <a:gd name="T3" fmla="*/ 151 h 440"/>
                <a:gd name="T4" fmla="*/ 4 w 211"/>
                <a:gd name="T5" fmla="*/ 154 h 440"/>
                <a:gd name="T6" fmla="*/ 5 w 211"/>
                <a:gd name="T7" fmla="*/ 173 h 440"/>
                <a:gd name="T8" fmla="*/ 8 w 211"/>
                <a:gd name="T9" fmla="*/ 192 h 440"/>
                <a:gd name="T10" fmla="*/ 13 w 211"/>
                <a:gd name="T11" fmla="*/ 213 h 440"/>
                <a:gd name="T12" fmla="*/ 15 w 211"/>
                <a:gd name="T13" fmla="*/ 219 h 440"/>
                <a:gd name="T14" fmla="*/ 21 w 211"/>
                <a:gd name="T15" fmla="*/ 241 h 440"/>
                <a:gd name="T16" fmla="*/ 28 w 211"/>
                <a:gd name="T17" fmla="*/ 260 h 440"/>
                <a:gd name="T18" fmla="*/ 35 w 211"/>
                <a:gd name="T19" fmla="*/ 276 h 440"/>
                <a:gd name="T20" fmla="*/ 55 w 211"/>
                <a:gd name="T21" fmla="*/ 311 h 440"/>
                <a:gd name="T22" fmla="*/ 82 w 211"/>
                <a:gd name="T23" fmla="*/ 348 h 440"/>
                <a:gd name="T24" fmla="*/ 131 w 211"/>
                <a:gd name="T25" fmla="*/ 395 h 440"/>
                <a:gd name="T26" fmla="*/ 150 w 211"/>
                <a:gd name="T27" fmla="*/ 408 h 440"/>
                <a:gd name="T28" fmla="*/ 153 w 211"/>
                <a:gd name="T29" fmla="*/ 410 h 440"/>
                <a:gd name="T30" fmla="*/ 211 w 211"/>
                <a:gd name="T31" fmla="*/ 440 h 440"/>
                <a:gd name="T32" fmla="*/ 146 w 211"/>
                <a:gd name="T33" fmla="*/ 326 h 440"/>
                <a:gd name="T34" fmla="*/ 142 w 211"/>
                <a:gd name="T35" fmla="*/ 314 h 440"/>
                <a:gd name="T36" fmla="*/ 123 w 211"/>
                <a:gd name="T37" fmla="*/ 231 h 440"/>
                <a:gd name="T38" fmla="*/ 120 w 211"/>
                <a:gd name="T39" fmla="*/ 186 h 440"/>
                <a:gd name="T40" fmla="*/ 127 w 211"/>
                <a:gd name="T41" fmla="*/ 10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 h="440">
                  <a:moveTo>
                    <a:pt x="6" y="0"/>
                  </a:moveTo>
                  <a:cubicBezTo>
                    <a:pt x="3" y="52"/>
                    <a:pt x="0" y="99"/>
                    <a:pt x="3" y="151"/>
                  </a:cubicBezTo>
                  <a:cubicBezTo>
                    <a:pt x="3" y="152"/>
                    <a:pt x="4" y="153"/>
                    <a:pt x="4" y="154"/>
                  </a:cubicBezTo>
                  <a:cubicBezTo>
                    <a:pt x="4" y="160"/>
                    <a:pt x="5" y="166"/>
                    <a:pt x="5" y="173"/>
                  </a:cubicBezTo>
                  <a:cubicBezTo>
                    <a:pt x="7" y="179"/>
                    <a:pt x="7" y="185"/>
                    <a:pt x="8" y="192"/>
                  </a:cubicBezTo>
                  <a:cubicBezTo>
                    <a:pt x="10" y="199"/>
                    <a:pt x="11" y="206"/>
                    <a:pt x="13" y="213"/>
                  </a:cubicBezTo>
                  <a:cubicBezTo>
                    <a:pt x="14" y="215"/>
                    <a:pt x="15" y="217"/>
                    <a:pt x="15" y="219"/>
                  </a:cubicBezTo>
                  <a:cubicBezTo>
                    <a:pt x="16" y="227"/>
                    <a:pt x="18" y="234"/>
                    <a:pt x="21" y="241"/>
                  </a:cubicBezTo>
                  <a:cubicBezTo>
                    <a:pt x="24" y="247"/>
                    <a:pt x="25" y="254"/>
                    <a:pt x="28" y="260"/>
                  </a:cubicBezTo>
                  <a:cubicBezTo>
                    <a:pt x="31" y="265"/>
                    <a:pt x="33" y="271"/>
                    <a:pt x="35" y="276"/>
                  </a:cubicBezTo>
                  <a:cubicBezTo>
                    <a:pt x="41" y="289"/>
                    <a:pt x="48" y="299"/>
                    <a:pt x="55" y="311"/>
                  </a:cubicBezTo>
                  <a:cubicBezTo>
                    <a:pt x="63" y="325"/>
                    <a:pt x="72" y="336"/>
                    <a:pt x="82" y="348"/>
                  </a:cubicBezTo>
                  <a:cubicBezTo>
                    <a:pt x="97" y="366"/>
                    <a:pt x="113" y="381"/>
                    <a:pt x="131" y="395"/>
                  </a:cubicBezTo>
                  <a:cubicBezTo>
                    <a:pt x="138" y="400"/>
                    <a:pt x="144" y="404"/>
                    <a:pt x="150" y="408"/>
                  </a:cubicBezTo>
                  <a:cubicBezTo>
                    <a:pt x="151" y="409"/>
                    <a:pt x="152" y="409"/>
                    <a:pt x="153" y="410"/>
                  </a:cubicBezTo>
                  <a:cubicBezTo>
                    <a:pt x="171" y="423"/>
                    <a:pt x="191" y="432"/>
                    <a:pt x="211" y="440"/>
                  </a:cubicBezTo>
                  <a:cubicBezTo>
                    <a:pt x="184" y="406"/>
                    <a:pt x="162" y="367"/>
                    <a:pt x="146" y="326"/>
                  </a:cubicBezTo>
                  <a:cubicBezTo>
                    <a:pt x="145" y="322"/>
                    <a:pt x="143" y="318"/>
                    <a:pt x="142" y="314"/>
                  </a:cubicBezTo>
                  <a:cubicBezTo>
                    <a:pt x="133" y="287"/>
                    <a:pt x="127" y="260"/>
                    <a:pt x="123" y="231"/>
                  </a:cubicBezTo>
                  <a:cubicBezTo>
                    <a:pt x="121" y="216"/>
                    <a:pt x="121" y="202"/>
                    <a:pt x="120" y="186"/>
                  </a:cubicBezTo>
                  <a:cubicBezTo>
                    <a:pt x="120" y="160"/>
                    <a:pt x="123" y="136"/>
                    <a:pt x="127" y="109"/>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6" name="Freeform 57"/>
            <p:cNvSpPr/>
            <p:nvPr/>
          </p:nvSpPr>
          <p:spPr bwMode="auto">
            <a:xfrm>
              <a:off x="6672881" y="3177186"/>
              <a:ext cx="1549743" cy="645610"/>
            </a:xfrm>
            <a:custGeom>
              <a:avLst/>
              <a:gdLst>
                <a:gd name="T0" fmla="*/ 1827 w 2028"/>
                <a:gd name="T1" fmla="*/ 456 h 831"/>
                <a:gd name="T2" fmla="*/ 1854 w 2028"/>
                <a:gd name="T3" fmla="*/ 424 h 831"/>
                <a:gd name="T4" fmla="*/ 1939 w 2028"/>
                <a:gd name="T5" fmla="*/ 301 h 831"/>
                <a:gd name="T6" fmla="*/ 2028 w 2028"/>
                <a:gd name="T7" fmla="*/ 105 h 831"/>
                <a:gd name="T8" fmla="*/ 1783 w 2028"/>
                <a:gd name="T9" fmla="*/ 67 h 831"/>
                <a:gd name="T10" fmla="*/ 1410 w 2028"/>
                <a:gd name="T11" fmla="*/ 27 h 831"/>
                <a:gd name="T12" fmla="*/ 930 w 2028"/>
                <a:gd name="T13" fmla="*/ 8 h 831"/>
                <a:gd name="T14" fmla="*/ 922 w 2028"/>
                <a:gd name="T15" fmla="*/ 11 h 831"/>
                <a:gd name="T16" fmla="*/ 862 w 2028"/>
                <a:gd name="T17" fmla="*/ 14 h 831"/>
                <a:gd name="T18" fmla="*/ 802 w 2028"/>
                <a:gd name="T19" fmla="*/ 23 h 831"/>
                <a:gd name="T20" fmla="*/ 732 w 2028"/>
                <a:gd name="T21" fmla="*/ 36 h 831"/>
                <a:gd name="T22" fmla="*/ 715 w 2028"/>
                <a:gd name="T23" fmla="*/ 43 h 831"/>
                <a:gd name="T24" fmla="*/ 645 w 2028"/>
                <a:gd name="T25" fmla="*/ 61 h 831"/>
                <a:gd name="T26" fmla="*/ 583 w 2028"/>
                <a:gd name="T27" fmla="*/ 82 h 831"/>
                <a:gd name="T28" fmla="*/ 531 w 2028"/>
                <a:gd name="T29" fmla="*/ 104 h 831"/>
                <a:gd name="T30" fmla="*/ 419 w 2028"/>
                <a:gd name="T31" fmla="*/ 163 h 831"/>
                <a:gd name="T32" fmla="*/ 301 w 2028"/>
                <a:gd name="T33" fmla="*/ 248 h 831"/>
                <a:gd name="T34" fmla="*/ 148 w 2028"/>
                <a:gd name="T35" fmla="*/ 403 h 831"/>
                <a:gd name="T36" fmla="*/ 105 w 2028"/>
                <a:gd name="T37" fmla="*/ 461 h 831"/>
                <a:gd name="T38" fmla="*/ 101 w 2028"/>
                <a:gd name="T39" fmla="*/ 471 h 831"/>
                <a:gd name="T40" fmla="*/ 0 w 2028"/>
                <a:gd name="T41" fmla="*/ 652 h 831"/>
                <a:gd name="T42" fmla="*/ 369 w 2028"/>
                <a:gd name="T43" fmla="*/ 454 h 831"/>
                <a:gd name="T44" fmla="*/ 406 w 2028"/>
                <a:gd name="T45" fmla="*/ 441 h 831"/>
                <a:gd name="T46" fmla="*/ 670 w 2028"/>
                <a:gd name="T47" fmla="*/ 386 h 831"/>
                <a:gd name="T48" fmla="*/ 812 w 2028"/>
                <a:gd name="T49" fmla="*/ 379 h 831"/>
                <a:gd name="T50" fmla="*/ 1057 w 2028"/>
                <a:gd name="T51" fmla="*/ 404 h 831"/>
                <a:gd name="T52" fmla="*/ 1075 w 2028"/>
                <a:gd name="T53" fmla="*/ 404 h 831"/>
                <a:gd name="T54" fmla="*/ 1319 w 2028"/>
                <a:gd name="T55" fmla="*/ 406 h 831"/>
                <a:gd name="T56" fmla="*/ 1328 w 2028"/>
                <a:gd name="T57" fmla="*/ 408 h 831"/>
                <a:gd name="T58" fmla="*/ 1413 w 2028"/>
                <a:gd name="T59" fmla="*/ 396 h 831"/>
                <a:gd name="T60" fmla="*/ 1469 w 2028"/>
                <a:gd name="T61" fmla="*/ 386 h 831"/>
                <a:gd name="T62" fmla="*/ 1478 w 2028"/>
                <a:gd name="T63" fmla="*/ 382 h 831"/>
                <a:gd name="T64" fmla="*/ 1689 w 2028"/>
                <a:gd name="T65" fmla="*/ 319 h 831"/>
                <a:gd name="T66" fmla="*/ 968 w 2028"/>
                <a:gd name="T67" fmla="*/ 435 h 831"/>
                <a:gd name="T68" fmla="*/ 800 w 2028"/>
                <a:gd name="T69" fmla="*/ 437 h 831"/>
                <a:gd name="T70" fmla="*/ 790 w 2028"/>
                <a:gd name="T71" fmla="*/ 435 h 831"/>
                <a:gd name="T72" fmla="*/ 577 w 2028"/>
                <a:gd name="T73" fmla="*/ 470 h 831"/>
                <a:gd name="T74" fmla="*/ 291 w 2028"/>
                <a:gd name="T75" fmla="*/ 578 h 831"/>
                <a:gd name="T76" fmla="*/ 275 w 2028"/>
                <a:gd name="T77" fmla="*/ 589 h 831"/>
                <a:gd name="T78" fmla="*/ 30 w 2028"/>
                <a:gd name="T79" fmla="*/ 755 h 831"/>
                <a:gd name="T80" fmla="*/ 98 w 2028"/>
                <a:gd name="T81" fmla="*/ 765 h 831"/>
                <a:gd name="T82" fmla="*/ 161 w 2028"/>
                <a:gd name="T83" fmla="*/ 772 h 831"/>
                <a:gd name="T84" fmla="*/ 211 w 2028"/>
                <a:gd name="T85" fmla="*/ 779 h 831"/>
                <a:gd name="T86" fmla="*/ 634 w 2028"/>
                <a:gd name="T87" fmla="*/ 816 h 831"/>
                <a:gd name="T88" fmla="*/ 993 w 2028"/>
                <a:gd name="T89" fmla="*/ 828 h 831"/>
                <a:gd name="T90" fmla="*/ 1009 w 2028"/>
                <a:gd name="T91" fmla="*/ 825 h 831"/>
                <a:gd name="T92" fmla="*/ 1334 w 2028"/>
                <a:gd name="T93" fmla="*/ 776 h 831"/>
                <a:gd name="T94" fmla="*/ 1658 w 2028"/>
                <a:gd name="T95" fmla="*/ 614 h 831"/>
                <a:gd name="T96" fmla="*/ 1666 w 2028"/>
                <a:gd name="T97" fmla="*/ 606 h 831"/>
                <a:gd name="T98" fmla="*/ 1827 w 2028"/>
                <a:gd name="T99" fmla="*/ 45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8" h="831">
                  <a:moveTo>
                    <a:pt x="1827" y="456"/>
                  </a:moveTo>
                  <a:cubicBezTo>
                    <a:pt x="1835" y="446"/>
                    <a:pt x="1846" y="435"/>
                    <a:pt x="1854" y="424"/>
                  </a:cubicBezTo>
                  <a:cubicBezTo>
                    <a:pt x="1886" y="385"/>
                    <a:pt x="1913" y="345"/>
                    <a:pt x="1939" y="301"/>
                  </a:cubicBezTo>
                  <a:cubicBezTo>
                    <a:pt x="1975" y="237"/>
                    <a:pt x="2005" y="173"/>
                    <a:pt x="2028" y="105"/>
                  </a:cubicBezTo>
                  <a:cubicBezTo>
                    <a:pt x="1948" y="88"/>
                    <a:pt x="1869" y="78"/>
                    <a:pt x="1783" y="67"/>
                  </a:cubicBezTo>
                  <a:cubicBezTo>
                    <a:pt x="1655" y="52"/>
                    <a:pt x="1537" y="40"/>
                    <a:pt x="1410" y="27"/>
                  </a:cubicBezTo>
                  <a:cubicBezTo>
                    <a:pt x="1246" y="14"/>
                    <a:pt x="1095" y="0"/>
                    <a:pt x="930" y="8"/>
                  </a:cubicBezTo>
                  <a:cubicBezTo>
                    <a:pt x="928" y="8"/>
                    <a:pt x="925" y="11"/>
                    <a:pt x="922" y="11"/>
                  </a:cubicBezTo>
                  <a:cubicBezTo>
                    <a:pt x="902" y="12"/>
                    <a:pt x="882" y="13"/>
                    <a:pt x="862" y="14"/>
                  </a:cubicBezTo>
                  <a:cubicBezTo>
                    <a:pt x="842" y="18"/>
                    <a:pt x="822" y="19"/>
                    <a:pt x="802" y="23"/>
                  </a:cubicBezTo>
                  <a:cubicBezTo>
                    <a:pt x="778" y="28"/>
                    <a:pt x="755" y="30"/>
                    <a:pt x="732" y="36"/>
                  </a:cubicBezTo>
                  <a:cubicBezTo>
                    <a:pt x="727" y="39"/>
                    <a:pt x="721" y="41"/>
                    <a:pt x="715" y="43"/>
                  </a:cubicBezTo>
                  <a:cubicBezTo>
                    <a:pt x="689" y="46"/>
                    <a:pt x="668" y="52"/>
                    <a:pt x="645" y="61"/>
                  </a:cubicBezTo>
                  <a:cubicBezTo>
                    <a:pt x="625" y="70"/>
                    <a:pt x="603" y="72"/>
                    <a:pt x="583" y="82"/>
                  </a:cubicBezTo>
                  <a:cubicBezTo>
                    <a:pt x="566" y="91"/>
                    <a:pt x="548" y="97"/>
                    <a:pt x="531" y="104"/>
                  </a:cubicBezTo>
                  <a:cubicBezTo>
                    <a:pt x="492" y="121"/>
                    <a:pt x="457" y="142"/>
                    <a:pt x="419" y="163"/>
                  </a:cubicBezTo>
                  <a:cubicBezTo>
                    <a:pt x="376" y="190"/>
                    <a:pt x="340" y="217"/>
                    <a:pt x="301" y="248"/>
                  </a:cubicBezTo>
                  <a:cubicBezTo>
                    <a:pt x="244" y="295"/>
                    <a:pt x="194" y="344"/>
                    <a:pt x="148" y="403"/>
                  </a:cubicBezTo>
                  <a:cubicBezTo>
                    <a:pt x="134" y="423"/>
                    <a:pt x="120" y="441"/>
                    <a:pt x="105" y="461"/>
                  </a:cubicBezTo>
                  <a:cubicBezTo>
                    <a:pt x="102" y="464"/>
                    <a:pt x="104" y="468"/>
                    <a:pt x="101" y="471"/>
                  </a:cubicBezTo>
                  <a:cubicBezTo>
                    <a:pt x="59" y="528"/>
                    <a:pt x="29" y="589"/>
                    <a:pt x="0" y="652"/>
                  </a:cubicBezTo>
                  <a:cubicBezTo>
                    <a:pt x="112" y="568"/>
                    <a:pt x="236" y="503"/>
                    <a:pt x="369" y="454"/>
                  </a:cubicBezTo>
                  <a:cubicBezTo>
                    <a:pt x="381" y="450"/>
                    <a:pt x="394" y="445"/>
                    <a:pt x="406" y="441"/>
                  </a:cubicBezTo>
                  <a:cubicBezTo>
                    <a:pt x="493" y="414"/>
                    <a:pt x="578" y="397"/>
                    <a:pt x="670" y="386"/>
                  </a:cubicBezTo>
                  <a:cubicBezTo>
                    <a:pt x="718" y="381"/>
                    <a:pt x="764" y="379"/>
                    <a:pt x="812" y="379"/>
                  </a:cubicBezTo>
                  <a:cubicBezTo>
                    <a:pt x="895" y="380"/>
                    <a:pt x="971" y="390"/>
                    <a:pt x="1057" y="404"/>
                  </a:cubicBezTo>
                  <a:cubicBezTo>
                    <a:pt x="1063" y="405"/>
                    <a:pt x="1069" y="403"/>
                    <a:pt x="1075" y="404"/>
                  </a:cubicBezTo>
                  <a:cubicBezTo>
                    <a:pt x="1160" y="414"/>
                    <a:pt x="1236" y="416"/>
                    <a:pt x="1319" y="406"/>
                  </a:cubicBezTo>
                  <a:cubicBezTo>
                    <a:pt x="1322" y="406"/>
                    <a:pt x="1326" y="408"/>
                    <a:pt x="1328" y="408"/>
                  </a:cubicBezTo>
                  <a:cubicBezTo>
                    <a:pt x="1358" y="405"/>
                    <a:pt x="1383" y="402"/>
                    <a:pt x="1413" y="396"/>
                  </a:cubicBezTo>
                  <a:cubicBezTo>
                    <a:pt x="1433" y="393"/>
                    <a:pt x="1450" y="389"/>
                    <a:pt x="1469" y="386"/>
                  </a:cubicBezTo>
                  <a:cubicBezTo>
                    <a:pt x="1473" y="385"/>
                    <a:pt x="1474" y="384"/>
                    <a:pt x="1478" y="382"/>
                  </a:cubicBezTo>
                  <a:cubicBezTo>
                    <a:pt x="1553" y="367"/>
                    <a:pt x="1620" y="346"/>
                    <a:pt x="1689" y="319"/>
                  </a:cubicBezTo>
                  <a:cubicBezTo>
                    <a:pt x="1466" y="424"/>
                    <a:pt x="1213" y="466"/>
                    <a:pt x="968" y="435"/>
                  </a:cubicBezTo>
                  <a:cubicBezTo>
                    <a:pt x="912" y="435"/>
                    <a:pt x="857" y="430"/>
                    <a:pt x="800" y="437"/>
                  </a:cubicBezTo>
                  <a:cubicBezTo>
                    <a:pt x="797" y="437"/>
                    <a:pt x="793" y="435"/>
                    <a:pt x="790" y="435"/>
                  </a:cubicBezTo>
                  <a:cubicBezTo>
                    <a:pt x="715" y="443"/>
                    <a:pt x="650" y="451"/>
                    <a:pt x="577" y="470"/>
                  </a:cubicBezTo>
                  <a:cubicBezTo>
                    <a:pt x="475" y="495"/>
                    <a:pt x="384" y="532"/>
                    <a:pt x="291" y="578"/>
                  </a:cubicBezTo>
                  <a:cubicBezTo>
                    <a:pt x="286" y="581"/>
                    <a:pt x="281" y="586"/>
                    <a:pt x="275" y="589"/>
                  </a:cubicBezTo>
                  <a:cubicBezTo>
                    <a:pt x="185" y="635"/>
                    <a:pt x="107" y="693"/>
                    <a:pt x="30" y="755"/>
                  </a:cubicBezTo>
                  <a:cubicBezTo>
                    <a:pt x="53" y="762"/>
                    <a:pt x="73" y="761"/>
                    <a:pt x="98" y="765"/>
                  </a:cubicBezTo>
                  <a:cubicBezTo>
                    <a:pt x="119" y="769"/>
                    <a:pt x="140" y="772"/>
                    <a:pt x="161" y="772"/>
                  </a:cubicBezTo>
                  <a:cubicBezTo>
                    <a:pt x="179" y="774"/>
                    <a:pt x="195" y="777"/>
                    <a:pt x="211" y="779"/>
                  </a:cubicBezTo>
                  <a:cubicBezTo>
                    <a:pt x="356" y="795"/>
                    <a:pt x="490" y="807"/>
                    <a:pt x="634" y="816"/>
                  </a:cubicBezTo>
                  <a:cubicBezTo>
                    <a:pt x="757" y="823"/>
                    <a:pt x="871" y="831"/>
                    <a:pt x="993" y="828"/>
                  </a:cubicBezTo>
                  <a:cubicBezTo>
                    <a:pt x="998" y="828"/>
                    <a:pt x="1004" y="825"/>
                    <a:pt x="1009" y="825"/>
                  </a:cubicBezTo>
                  <a:cubicBezTo>
                    <a:pt x="1121" y="823"/>
                    <a:pt x="1226" y="806"/>
                    <a:pt x="1334" y="776"/>
                  </a:cubicBezTo>
                  <a:cubicBezTo>
                    <a:pt x="1454" y="741"/>
                    <a:pt x="1557" y="687"/>
                    <a:pt x="1658" y="614"/>
                  </a:cubicBezTo>
                  <a:cubicBezTo>
                    <a:pt x="1661" y="611"/>
                    <a:pt x="1664" y="609"/>
                    <a:pt x="1666" y="606"/>
                  </a:cubicBezTo>
                  <a:cubicBezTo>
                    <a:pt x="1727" y="562"/>
                    <a:pt x="1778" y="512"/>
                    <a:pt x="1827" y="456"/>
                  </a:cubicBezTo>
                  <a:close/>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7" name="Freeform 58"/>
            <p:cNvSpPr/>
            <p:nvPr/>
          </p:nvSpPr>
          <p:spPr bwMode="auto">
            <a:xfrm>
              <a:off x="6478426" y="1762594"/>
              <a:ext cx="542116" cy="1333143"/>
            </a:xfrm>
            <a:custGeom>
              <a:avLst/>
              <a:gdLst>
                <a:gd name="T0" fmla="*/ 634 w 709"/>
                <a:gd name="T1" fmla="*/ 0 h 1715"/>
                <a:gd name="T2" fmla="*/ 663 w 709"/>
                <a:gd name="T3" fmla="*/ 209 h 1715"/>
                <a:gd name="T4" fmla="*/ 691 w 709"/>
                <a:gd name="T5" fmla="*/ 526 h 1715"/>
                <a:gd name="T6" fmla="*/ 700 w 709"/>
                <a:gd name="T7" fmla="*/ 935 h 1715"/>
                <a:gd name="T8" fmla="*/ 697 w 709"/>
                <a:gd name="T9" fmla="*/ 941 h 1715"/>
                <a:gd name="T10" fmla="*/ 694 w 709"/>
                <a:gd name="T11" fmla="*/ 992 h 1715"/>
                <a:gd name="T12" fmla="*/ 685 w 709"/>
                <a:gd name="T13" fmla="*/ 1044 h 1715"/>
                <a:gd name="T14" fmla="*/ 673 w 709"/>
                <a:gd name="T15" fmla="*/ 1103 h 1715"/>
                <a:gd name="T16" fmla="*/ 667 w 709"/>
                <a:gd name="T17" fmla="*/ 1117 h 1715"/>
                <a:gd name="T18" fmla="*/ 651 w 709"/>
                <a:gd name="T19" fmla="*/ 1176 h 1715"/>
                <a:gd name="T20" fmla="*/ 632 w 709"/>
                <a:gd name="T21" fmla="*/ 1228 h 1715"/>
                <a:gd name="T22" fmla="*/ 613 w 709"/>
                <a:gd name="T23" fmla="*/ 1273 h 1715"/>
                <a:gd name="T24" fmla="*/ 561 w 709"/>
                <a:gd name="T25" fmla="*/ 1367 h 1715"/>
                <a:gd name="T26" fmla="*/ 487 w 709"/>
                <a:gd name="T27" fmla="*/ 1466 h 1715"/>
                <a:gd name="T28" fmla="*/ 353 w 709"/>
                <a:gd name="T29" fmla="*/ 1593 h 1715"/>
                <a:gd name="T30" fmla="*/ 303 w 709"/>
                <a:gd name="T31" fmla="*/ 1629 h 1715"/>
                <a:gd name="T32" fmla="*/ 295 w 709"/>
                <a:gd name="T33" fmla="*/ 1633 h 1715"/>
                <a:gd name="T34" fmla="*/ 139 w 709"/>
                <a:gd name="T35" fmla="*/ 1715 h 1715"/>
                <a:gd name="T36" fmla="*/ 312 w 709"/>
                <a:gd name="T37" fmla="*/ 1405 h 1715"/>
                <a:gd name="T38" fmla="*/ 324 w 709"/>
                <a:gd name="T39" fmla="*/ 1374 h 1715"/>
                <a:gd name="T40" fmla="*/ 375 w 709"/>
                <a:gd name="T41" fmla="*/ 1150 h 1715"/>
                <a:gd name="T42" fmla="*/ 383 w 709"/>
                <a:gd name="T43" fmla="*/ 1030 h 1715"/>
                <a:gd name="T44" fmla="*/ 365 w 709"/>
                <a:gd name="T45" fmla="*/ 821 h 1715"/>
                <a:gd name="T46" fmla="*/ 365 w 709"/>
                <a:gd name="T47" fmla="*/ 805 h 1715"/>
                <a:gd name="T48" fmla="*/ 367 w 709"/>
                <a:gd name="T49" fmla="*/ 598 h 1715"/>
                <a:gd name="T50" fmla="*/ 366 w 709"/>
                <a:gd name="T51" fmla="*/ 591 h 1715"/>
                <a:gd name="T52" fmla="*/ 377 w 709"/>
                <a:gd name="T53" fmla="*/ 519 h 1715"/>
                <a:gd name="T54" fmla="*/ 386 w 709"/>
                <a:gd name="T55" fmla="*/ 471 h 1715"/>
                <a:gd name="T56" fmla="*/ 390 w 709"/>
                <a:gd name="T57" fmla="*/ 463 h 1715"/>
                <a:gd name="T58" fmla="*/ 447 w 709"/>
                <a:gd name="T59" fmla="*/ 285 h 1715"/>
                <a:gd name="T60" fmla="*/ 337 w 709"/>
                <a:gd name="T61" fmla="*/ 896 h 1715"/>
                <a:gd name="T62" fmla="*/ 334 w 709"/>
                <a:gd name="T63" fmla="*/ 1039 h 1715"/>
                <a:gd name="T64" fmla="*/ 335 w 709"/>
                <a:gd name="T65" fmla="*/ 1047 h 1715"/>
                <a:gd name="T66" fmla="*/ 303 w 709"/>
                <a:gd name="T67" fmla="*/ 1228 h 1715"/>
                <a:gd name="T68" fmla="*/ 206 w 709"/>
                <a:gd name="T69" fmla="*/ 1469 h 1715"/>
                <a:gd name="T70" fmla="*/ 197 w 709"/>
                <a:gd name="T71" fmla="*/ 1483 h 1715"/>
                <a:gd name="T72" fmla="*/ 52 w 709"/>
                <a:gd name="T73" fmla="*/ 1688 h 1715"/>
                <a:gd name="T74" fmla="*/ 44 w 709"/>
                <a:gd name="T75" fmla="*/ 1630 h 1715"/>
                <a:gd name="T76" fmla="*/ 39 w 709"/>
                <a:gd name="T77" fmla="*/ 1577 h 1715"/>
                <a:gd name="T78" fmla="*/ 34 w 709"/>
                <a:gd name="T79" fmla="*/ 1535 h 1715"/>
                <a:gd name="T80" fmla="*/ 9 w 709"/>
                <a:gd name="T81" fmla="*/ 1174 h 1715"/>
                <a:gd name="T82" fmla="*/ 4 w 709"/>
                <a:gd name="T83" fmla="*/ 869 h 1715"/>
                <a:gd name="T84" fmla="*/ 7 w 709"/>
                <a:gd name="T85" fmla="*/ 856 h 1715"/>
                <a:gd name="T86" fmla="*/ 54 w 709"/>
                <a:gd name="T87" fmla="*/ 580 h 1715"/>
                <a:gd name="T88" fmla="*/ 196 w 709"/>
                <a:gd name="T89" fmla="*/ 307 h 1715"/>
                <a:gd name="T90" fmla="*/ 203 w 709"/>
                <a:gd name="T91" fmla="*/ 300 h 1715"/>
                <a:gd name="T92" fmla="*/ 332 w 709"/>
                <a:gd name="T93" fmla="*/ 166 h 1715"/>
                <a:gd name="T94" fmla="*/ 360 w 709"/>
                <a:gd name="T95" fmla="*/ 144 h 1715"/>
                <a:gd name="T96" fmla="*/ 466 w 709"/>
                <a:gd name="T97" fmla="*/ 73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9" h="1715">
                  <a:moveTo>
                    <a:pt x="634" y="0"/>
                  </a:moveTo>
                  <a:cubicBezTo>
                    <a:pt x="647" y="69"/>
                    <a:pt x="654" y="136"/>
                    <a:pt x="663" y="209"/>
                  </a:cubicBezTo>
                  <a:cubicBezTo>
                    <a:pt x="673" y="318"/>
                    <a:pt x="681" y="418"/>
                    <a:pt x="691" y="526"/>
                  </a:cubicBezTo>
                  <a:cubicBezTo>
                    <a:pt x="700" y="666"/>
                    <a:pt x="709" y="795"/>
                    <a:pt x="700" y="935"/>
                  </a:cubicBezTo>
                  <a:cubicBezTo>
                    <a:pt x="700" y="937"/>
                    <a:pt x="697" y="939"/>
                    <a:pt x="697" y="941"/>
                  </a:cubicBezTo>
                  <a:cubicBezTo>
                    <a:pt x="696" y="958"/>
                    <a:pt x="695" y="975"/>
                    <a:pt x="694" y="992"/>
                  </a:cubicBezTo>
                  <a:cubicBezTo>
                    <a:pt x="690" y="1009"/>
                    <a:pt x="689" y="1027"/>
                    <a:pt x="685" y="1044"/>
                  </a:cubicBezTo>
                  <a:cubicBezTo>
                    <a:pt x="680" y="1064"/>
                    <a:pt x="679" y="1083"/>
                    <a:pt x="673" y="1103"/>
                  </a:cubicBezTo>
                  <a:cubicBezTo>
                    <a:pt x="671" y="1107"/>
                    <a:pt x="669" y="1112"/>
                    <a:pt x="667" y="1117"/>
                  </a:cubicBezTo>
                  <a:cubicBezTo>
                    <a:pt x="664" y="1139"/>
                    <a:pt x="659" y="1157"/>
                    <a:pt x="651" y="1176"/>
                  </a:cubicBezTo>
                  <a:cubicBezTo>
                    <a:pt x="643" y="1193"/>
                    <a:pt x="640" y="1211"/>
                    <a:pt x="632" y="1228"/>
                  </a:cubicBezTo>
                  <a:cubicBezTo>
                    <a:pt x="624" y="1243"/>
                    <a:pt x="618" y="1258"/>
                    <a:pt x="613" y="1273"/>
                  </a:cubicBezTo>
                  <a:cubicBezTo>
                    <a:pt x="598" y="1305"/>
                    <a:pt x="579" y="1335"/>
                    <a:pt x="561" y="1367"/>
                  </a:cubicBezTo>
                  <a:cubicBezTo>
                    <a:pt x="538" y="1403"/>
                    <a:pt x="513" y="1433"/>
                    <a:pt x="487" y="1466"/>
                  </a:cubicBezTo>
                  <a:cubicBezTo>
                    <a:pt x="446" y="1513"/>
                    <a:pt x="403" y="1555"/>
                    <a:pt x="353" y="1593"/>
                  </a:cubicBezTo>
                  <a:cubicBezTo>
                    <a:pt x="336" y="1606"/>
                    <a:pt x="320" y="1617"/>
                    <a:pt x="303" y="1629"/>
                  </a:cubicBezTo>
                  <a:cubicBezTo>
                    <a:pt x="300" y="1631"/>
                    <a:pt x="297" y="1630"/>
                    <a:pt x="295" y="1633"/>
                  </a:cubicBezTo>
                  <a:cubicBezTo>
                    <a:pt x="245" y="1667"/>
                    <a:pt x="193" y="1692"/>
                    <a:pt x="139" y="1715"/>
                  </a:cubicBezTo>
                  <a:cubicBezTo>
                    <a:pt x="212" y="1622"/>
                    <a:pt x="269" y="1518"/>
                    <a:pt x="312" y="1405"/>
                  </a:cubicBezTo>
                  <a:cubicBezTo>
                    <a:pt x="316" y="1395"/>
                    <a:pt x="321" y="1384"/>
                    <a:pt x="324" y="1374"/>
                  </a:cubicBezTo>
                  <a:cubicBezTo>
                    <a:pt x="349" y="1300"/>
                    <a:pt x="364" y="1228"/>
                    <a:pt x="375" y="1150"/>
                  </a:cubicBezTo>
                  <a:cubicBezTo>
                    <a:pt x="380" y="1109"/>
                    <a:pt x="382" y="1071"/>
                    <a:pt x="383" y="1030"/>
                  </a:cubicBezTo>
                  <a:cubicBezTo>
                    <a:pt x="383" y="959"/>
                    <a:pt x="376" y="894"/>
                    <a:pt x="365" y="821"/>
                  </a:cubicBezTo>
                  <a:cubicBezTo>
                    <a:pt x="364" y="816"/>
                    <a:pt x="366" y="811"/>
                    <a:pt x="365" y="805"/>
                  </a:cubicBezTo>
                  <a:cubicBezTo>
                    <a:pt x="358" y="734"/>
                    <a:pt x="357" y="669"/>
                    <a:pt x="367" y="598"/>
                  </a:cubicBezTo>
                  <a:cubicBezTo>
                    <a:pt x="367" y="596"/>
                    <a:pt x="366" y="593"/>
                    <a:pt x="366" y="591"/>
                  </a:cubicBezTo>
                  <a:cubicBezTo>
                    <a:pt x="369" y="566"/>
                    <a:pt x="372" y="544"/>
                    <a:pt x="377" y="519"/>
                  </a:cubicBezTo>
                  <a:cubicBezTo>
                    <a:pt x="381" y="502"/>
                    <a:pt x="384" y="487"/>
                    <a:pt x="386" y="471"/>
                  </a:cubicBezTo>
                  <a:cubicBezTo>
                    <a:pt x="388" y="468"/>
                    <a:pt x="389" y="467"/>
                    <a:pt x="390" y="463"/>
                  </a:cubicBezTo>
                  <a:cubicBezTo>
                    <a:pt x="404" y="400"/>
                    <a:pt x="423" y="343"/>
                    <a:pt x="447" y="285"/>
                  </a:cubicBezTo>
                  <a:cubicBezTo>
                    <a:pt x="355" y="473"/>
                    <a:pt x="315" y="688"/>
                    <a:pt x="337" y="896"/>
                  </a:cubicBezTo>
                  <a:cubicBezTo>
                    <a:pt x="337" y="944"/>
                    <a:pt x="340" y="991"/>
                    <a:pt x="334" y="1039"/>
                  </a:cubicBezTo>
                  <a:cubicBezTo>
                    <a:pt x="334" y="1042"/>
                    <a:pt x="335" y="1045"/>
                    <a:pt x="335" y="1047"/>
                  </a:cubicBezTo>
                  <a:cubicBezTo>
                    <a:pt x="327" y="1111"/>
                    <a:pt x="319" y="1167"/>
                    <a:pt x="303" y="1228"/>
                  </a:cubicBezTo>
                  <a:cubicBezTo>
                    <a:pt x="279" y="1314"/>
                    <a:pt x="247" y="1391"/>
                    <a:pt x="206" y="1469"/>
                  </a:cubicBezTo>
                  <a:cubicBezTo>
                    <a:pt x="204" y="1474"/>
                    <a:pt x="199" y="1478"/>
                    <a:pt x="197" y="1483"/>
                  </a:cubicBezTo>
                  <a:cubicBezTo>
                    <a:pt x="156" y="1559"/>
                    <a:pt x="106" y="1624"/>
                    <a:pt x="52" y="1688"/>
                  </a:cubicBezTo>
                  <a:cubicBezTo>
                    <a:pt x="46" y="1669"/>
                    <a:pt x="48" y="1652"/>
                    <a:pt x="44" y="1630"/>
                  </a:cubicBezTo>
                  <a:cubicBezTo>
                    <a:pt x="41" y="1613"/>
                    <a:pt x="39" y="1595"/>
                    <a:pt x="39" y="1577"/>
                  </a:cubicBezTo>
                  <a:cubicBezTo>
                    <a:pt x="38" y="1562"/>
                    <a:pt x="36" y="1548"/>
                    <a:pt x="34" y="1535"/>
                  </a:cubicBezTo>
                  <a:cubicBezTo>
                    <a:pt x="22" y="1411"/>
                    <a:pt x="14" y="1297"/>
                    <a:pt x="9" y="1174"/>
                  </a:cubicBezTo>
                  <a:cubicBezTo>
                    <a:pt x="5" y="1070"/>
                    <a:pt x="0" y="973"/>
                    <a:pt x="4" y="869"/>
                  </a:cubicBezTo>
                  <a:cubicBezTo>
                    <a:pt x="4" y="865"/>
                    <a:pt x="7" y="860"/>
                    <a:pt x="7" y="856"/>
                  </a:cubicBezTo>
                  <a:cubicBezTo>
                    <a:pt x="10" y="760"/>
                    <a:pt x="27" y="672"/>
                    <a:pt x="54" y="580"/>
                  </a:cubicBezTo>
                  <a:cubicBezTo>
                    <a:pt x="85" y="479"/>
                    <a:pt x="132" y="392"/>
                    <a:pt x="196" y="307"/>
                  </a:cubicBezTo>
                  <a:cubicBezTo>
                    <a:pt x="198" y="305"/>
                    <a:pt x="200" y="303"/>
                    <a:pt x="203" y="300"/>
                  </a:cubicBezTo>
                  <a:cubicBezTo>
                    <a:pt x="241" y="249"/>
                    <a:pt x="284" y="207"/>
                    <a:pt x="332" y="166"/>
                  </a:cubicBezTo>
                  <a:cubicBezTo>
                    <a:pt x="341" y="159"/>
                    <a:pt x="351" y="150"/>
                    <a:pt x="360" y="144"/>
                  </a:cubicBezTo>
                  <a:cubicBezTo>
                    <a:pt x="394" y="117"/>
                    <a:pt x="428" y="94"/>
                    <a:pt x="466" y="73"/>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8" name="Freeform 59"/>
            <p:cNvSpPr/>
            <p:nvPr/>
          </p:nvSpPr>
          <p:spPr bwMode="auto">
            <a:xfrm>
              <a:off x="7144287" y="2700465"/>
              <a:ext cx="1119586" cy="465941"/>
            </a:xfrm>
            <a:custGeom>
              <a:avLst/>
              <a:gdLst>
                <a:gd name="T0" fmla="*/ 1319 w 1465"/>
                <a:gd name="T1" fmla="*/ 329 h 600"/>
                <a:gd name="T2" fmla="*/ 1339 w 1465"/>
                <a:gd name="T3" fmla="*/ 306 h 600"/>
                <a:gd name="T4" fmla="*/ 1401 w 1465"/>
                <a:gd name="T5" fmla="*/ 217 h 600"/>
                <a:gd name="T6" fmla="*/ 1465 w 1465"/>
                <a:gd name="T7" fmla="*/ 76 h 600"/>
                <a:gd name="T8" fmla="*/ 1288 w 1465"/>
                <a:gd name="T9" fmla="*/ 48 h 600"/>
                <a:gd name="T10" fmla="*/ 1019 w 1465"/>
                <a:gd name="T11" fmla="*/ 20 h 600"/>
                <a:gd name="T12" fmla="*/ 672 w 1465"/>
                <a:gd name="T13" fmla="*/ 6 h 600"/>
                <a:gd name="T14" fmla="*/ 666 w 1465"/>
                <a:gd name="T15" fmla="*/ 8 h 600"/>
                <a:gd name="T16" fmla="*/ 623 w 1465"/>
                <a:gd name="T17" fmla="*/ 10 h 600"/>
                <a:gd name="T18" fmla="*/ 579 w 1465"/>
                <a:gd name="T19" fmla="*/ 17 h 600"/>
                <a:gd name="T20" fmla="*/ 529 w 1465"/>
                <a:gd name="T21" fmla="*/ 26 h 600"/>
                <a:gd name="T22" fmla="*/ 516 w 1465"/>
                <a:gd name="T23" fmla="*/ 31 h 600"/>
                <a:gd name="T24" fmla="*/ 466 w 1465"/>
                <a:gd name="T25" fmla="*/ 44 h 600"/>
                <a:gd name="T26" fmla="*/ 421 w 1465"/>
                <a:gd name="T27" fmla="*/ 59 h 600"/>
                <a:gd name="T28" fmla="*/ 383 w 1465"/>
                <a:gd name="T29" fmla="*/ 75 h 600"/>
                <a:gd name="T30" fmla="*/ 303 w 1465"/>
                <a:gd name="T31" fmla="*/ 118 h 600"/>
                <a:gd name="T32" fmla="*/ 217 w 1465"/>
                <a:gd name="T33" fmla="*/ 179 h 600"/>
                <a:gd name="T34" fmla="*/ 107 w 1465"/>
                <a:gd name="T35" fmla="*/ 291 h 600"/>
                <a:gd name="T36" fmla="*/ 76 w 1465"/>
                <a:gd name="T37" fmla="*/ 333 h 600"/>
                <a:gd name="T38" fmla="*/ 73 w 1465"/>
                <a:gd name="T39" fmla="*/ 340 h 600"/>
                <a:gd name="T40" fmla="*/ 0 w 1465"/>
                <a:gd name="T41" fmla="*/ 471 h 600"/>
                <a:gd name="T42" fmla="*/ 266 w 1465"/>
                <a:gd name="T43" fmla="*/ 328 h 600"/>
                <a:gd name="T44" fmla="*/ 293 w 1465"/>
                <a:gd name="T45" fmla="*/ 319 h 600"/>
                <a:gd name="T46" fmla="*/ 484 w 1465"/>
                <a:gd name="T47" fmla="*/ 279 h 600"/>
                <a:gd name="T48" fmla="*/ 586 w 1465"/>
                <a:gd name="T49" fmla="*/ 274 h 600"/>
                <a:gd name="T50" fmla="*/ 763 w 1465"/>
                <a:gd name="T51" fmla="*/ 292 h 600"/>
                <a:gd name="T52" fmla="*/ 777 w 1465"/>
                <a:gd name="T53" fmla="*/ 292 h 600"/>
                <a:gd name="T54" fmla="*/ 953 w 1465"/>
                <a:gd name="T55" fmla="*/ 293 h 600"/>
                <a:gd name="T56" fmla="*/ 959 w 1465"/>
                <a:gd name="T57" fmla="*/ 294 h 600"/>
                <a:gd name="T58" fmla="*/ 1020 w 1465"/>
                <a:gd name="T59" fmla="*/ 286 h 600"/>
                <a:gd name="T60" fmla="*/ 1061 w 1465"/>
                <a:gd name="T61" fmla="*/ 279 h 600"/>
                <a:gd name="T62" fmla="*/ 1068 w 1465"/>
                <a:gd name="T63" fmla="*/ 276 h 600"/>
                <a:gd name="T64" fmla="*/ 1220 w 1465"/>
                <a:gd name="T65" fmla="*/ 230 h 600"/>
                <a:gd name="T66" fmla="*/ 699 w 1465"/>
                <a:gd name="T67" fmla="*/ 314 h 600"/>
                <a:gd name="T68" fmla="*/ 577 w 1465"/>
                <a:gd name="T69" fmla="*/ 315 h 600"/>
                <a:gd name="T70" fmla="*/ 571 w 1465"/>
                <a:gd name="T71" fmla="*/ 314 h 600"/>
                <a:gd name="T72" fmla="*/ 417 w 1465"/>
                <a:gd name="T73" fmla="*/ 339 h 600"/>
                <a:gd name="T74" fmla="*/ 210 w 1465"/>
                <a:gd name="T75" fmla="*/ 417 h 600"/>
                <a:gd name="T76" fmla="*/ 199 w 1465"/>
                <a:gd name="T77" fmla="*/ 425 h 600"/>
                <a:gd name="T78" fmla="*/ 22 w 1465"/>
                <a:gd name="T79" fmla="*/ 545 h 600"/>
                <a:gd name="T80" fmla="*/ 71 w 1465"/>
                <a:gd name="T81" fmla="*/ 553 h 600"/>
                <a:gd name="T82" fmla="*/ 116 w 1465"/>
                <a:gd name="T83" fmla="*/ 558 h 600"/>
                <a:gd name="T84" fmla="*/ 152 w 1465"/>
                <a:gd name="T85" fmla="*/ 563 h 600"/>
                <a:gd name="T86" fmla="*/ 458 w 1465"/>
                <a:gd name="T87" fmla="*/ 590 h 600"/>
                <a:gd name="T88" fmla="*/ 717 w 1465"/>
                <a:gd name="T89" fmla="*/ 598 h 600"/>
                <a:gd name="T90" fmla="*/ 729 w 1465"/>
                <a:gd name="T91" fmla="*/ 596 h 600"/>
                <a:gd name="T92" fmla="*/ 964 w 1465"/>
                <a:gd name="T93" fmla="*/ 560 h 600"/>
                <a:gd name="T94" fmla="*/ 1198 w 1465"/>
                <a:gd name="T95" fmla="*/ 443 h 600"/>
                <a:gd name="T96" fmla="*/ 1204 w 1465"/>
                <a:gd name="T97" fmla="*/ 438 h 600"/>
                <a:gd name="T98" fmla="*/ 1319 w 1465"/>
                <a:gd name="T99" fmla="*/ 32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5" h="600">
                  <a:moveTo>
                    <a:pt x="1319" y="329"/>
                  </a:moveTo>
                  <a:cubicBezTo>
                    <a:pt x="1325" y="322"/>
                    <a:pt x="1333" y="314"/>
                    <a:pt x="1339" y="306"/>
                  </a:cubicBezTo>
                  <a:cubicBezTo>
                    <a:pt x="1362" y="278"/>
                    <a:pt x="1382" y="249"/>
                    <a:pt x="1401" y="217"/>
                  </a:cubicBezTo>
                  <a:cubicBezTo>
                    <a:pt x="1426" y="171"/>
                    <a:pt x="1448" y="125"/>
                    <a:pt x="1465" y="76"/>
                  </a:cubicBezTo>
                  <a:cubicBezTo>
                    <a:pt x="1407" y="63"/>
                    <a:pt x="1350" y="56"/>
                    <a:pt x="1288" y="48"/>
                  </a:cubicBezTo>
                  <a:cubicBezTo>
                    <a:pt x="1195" y="37"/>
                    <a:pt x="1110" y="29"/>
                    <a:pt x="1019" y="20"/>
                  </a:cubicBezTo>
                  <a:cubicBezTo>
                    <a:pt x="900" y="10"/>
                    <a:pt x="791" y="0"/>
                    <a:pt x="672" y="6"/>
                  </a:cubicBezTo>
                  <a:cubicBezTo>
                    <a:pt x="670" y="6"/>
                    <a:pt x="668" y="8"/>
                    <a:pt x="666" y="8"/>
                  </a:cubicBezTo>
                  <a:cubicBezTo>
                    <a:pt x="652" y="9"/>
                    <a:pt x="637" y="9"/>
                    <a:pt x="623" y="10"/>
                  </a:cubicBezTo>
                  <a:cubicBezTo>
                    <a:pt x="608" y="13"/>
                    <a:pt x="593" y="14"/>
                    <a:pt x="579" y="17"/>
                  </a:cubicBezTo>
                  <a:cubicBezTo>
                    <a:pt x="562" y="20"/>
                    <a:pt x="545" y="21"/>
                    <a:pt x="529" y="26"/>
                  </a:cubicBezTo>
                  <a:cubicBezTo>
                    <a:pt x="525" y="28"/>
                    <a:pt x="521" y="30"/>
                    <a:pt x="516" y="31"/>
                  </a:cubicBezTo>
                  <a:cubicBezTo>
                    <a:pt x="498" y="33"/>
                    <a:pt x="482" y="37"/>
                    <a:pt x="466" y="44"/>
                  </a:cubicBezTo>
                  <a:cubicBezTo>
                    <a:pt x="451" y="50"/>
                    <a:pt x="436" y="52"/>
                    <a:pt x="421" y="59"/>
                  </a:cubicBezTo>
                  <a:cubicBezTo>
                    <a:pt x="408" y="65"/>
                    <a:pt x="396" y="70"/>
                    <a:pt x="383" y="75"/>
                  </a:cubicBezTo>
                  <a:cubicBezTo>
                    <a:pt x="355" y="87"/>
                    <a:pt x="330" y="102"/>
                    <a:pt x="303" y="118"/>
                  </a:cubicBezTo>
                  <a:cubicBezTo>
                    <a:pt x="272" y="137"/>
                    <a:pt x="245" y="157"/>
                    <a:pt x="217" y="179"/>
                  </a:cubicBezTo>
                  <a:cubicBezTo>
                    <a:pt x="176" y="213"/>
                    <a:pt x="140" y="249"/>
                    <a:pt x="107" y="291"/>
                  </a:cubicBezTo>
                  <a:cubicBezTo>
                    <a:pt x="96" y="305"/>
                    <a:pt x="86" y="319"/>
                    <a:pt x="76" y="333"/>
                  </a:cubicBezTo>
                  <a:cubicBezTo>
                    <a:pt x="74" y="335"/>
                    <a:pt x="75" y="338"/>
                    <a:pt x="73" y="340"/>
                  </a:cubicBezTo>
                  <a:cubicBezTo>
                    <a:pt x="42" y="381"/>
                    <a:pt x="21" y="425"/>
                    <a:pt x="0" y="471"/>
                  </a:cubicBezTo>
                  <a:cubicBezTo>
                    <a:pt x="81" y="411"/>
                    <a:pt x="170" y="363"/>
                    <a:pt x="266" y="328"/>
                  </a:cubicBezTo>
                  <a:cubicBezTo>
                    <a:pt x="275" y="325"/>
                    <a:pt x="284" y="321"/>
                    <a:pt x="293" y="319"/>
                  </a:cubicBezTo>
                  <a:cubicBezTo>
                    <a:pt x="356" y="299"/>
                    <a:pt x="417" y="287"/>
                    <a:pt x="484" y="279"/>
                  </a:cubicBezTo>
                  <a:cubicBezTo>
                    <a:pt x="519" y="275"/>
                    <a:pt x="552" y="274"/>
                    <a:pt x="586" y="274"/>
                  </a:cubicBezTo>
                  <a:cubicBezTo>
                    <a:pt x="646" y="274"/>
                    <a:pt x="701" y="282"/>
                    <a:pt x="763" y="292"/>
                  </a:cubicBezTo>
                  <a:cubicBezTo>
                    <a:pt x="768" y="293"/>
                    <a:pt x="772" y="291"/>
                    <a:pt x="777" y="292"/>
                  </a:cubicBezTo>
                  <a:cubicBezTo>
                    <a:pt x="837" y="299"/>
                    <a:pt x="893" y="301"/>
                    <a:pt x="953" y="293"/>
                  </a:cubicBezTo>
                  <a:cubicBezTo>
                    <a:pt x="954" y="293"/>
                    <a:pt x="957" y="294"/>
                    <a:pt x="959" y="294"/>
                  </a:cubicBezTo>
                  <a:cubicBezTo>
                    <a:pt x="981" y="293"/>
                    <a:pt x="999" y="290"/>
                    <a:pt x="1020" y="286"/>
                  </a:cubicBezTo>
                  <a:cubicBezTo>
                    <a:pt x="1035" y="283"/>
                    <a:pt x="1047" y="281"/>
                    <a:pt x="1061" y="279"/>
                  </a:cubicBezTo>
                  <a:cubicBezTo>
                    <a:pt x="1064" y="278"/>
                    <a:pt x="1065" y="277"/>
                    <a:pt x="1068" y="276"/>
                  </a:cubicBezTo>
                  <a:cubicBezTo>
                    <a:pt x="1122" y="265"/>
                    <a:pt x="1170" y="250"/>
                    <a:pt x="1220" y="230"/>
                  </a:cubicBezTo>
                  <a:cubicBezTo>
                    <a:pt x="1059" y="306"/>
                    <a:pt x="876" y="336"/>
                    <a:pt x="699" y="314"/>
                  </a:cubicBezTo>
                  <a:cubicBezTo>
                    <a:pt x="659" y="314"/>
                    <a:pt x="619" y="311"/>
                    <a:pt x="577" y="315"/>
                  </a:cubicBezTo>
                  <a:cubicBezTo>
                    <a:pt x="575" y="315"/>
                    <a:pt x="573" y="314"/>
                    <a:pt x="571" y="314"/>
                  </a:cubicBezTo>
                  <a:cubicBezTo>
                    <a:pt x="516" y="320"/>
                    <a:pt x="469" y="326"/>
                    <a:pt x="417" y="339"/>
                  </a:cubicBezTo>
                  <a:cubicBezTo>
                    <a:pt x="343" y="358"/>
                    <a:pt x="277" y="384"/>
                    <a:pt x="210" y="417"/>
                  </a:cubicBezTo>
                  <a:cubicBezTo>
                    <a:pt x="206" y="419"/>
                    <a:pt x="202" y="423"/>
                    <a:pt x="199" y="425"/>
                  </a:cubicBezTo>
                  <a:cubicBezTo>
                    <a:pt x="133" y="458"/>
                    <a:pt x="77" y="500"/>
                    <a:pt x="22" y="545"/>
                  </a:cubicBezTo>
                  <a:cubicBezTo>
                    <a:pt x="38" y="550"/>
                    <a:pt x="52" y="549"/>
                    <a:pt x="71" y="553"/>
                  </a:cubicBezTo>
                  <a:cubicBezTo>
                    <a:pt x="85" y="556"/>
                    <a:pt x="101" y="558"/>
                    <a:pt x="116" y="558"/>
                  </a:cubicBezTo>
                  <a:cubicBezTo>
                    <a:pt x="129" y="559"/>
                    <a:pt x="140" y="561"/>
                    <a:pt x="152" y="563"/>
                  </a:cubicBezTo>
                  <a:cubicBezTo>
                    <a:pt x="257" y="574"/>
                    <a:pt x="354" y="583"/>
                    <a:pt x="458" y="590"/>
                  </a:cubicBezTo>
                  <a:cubicBezTo>
                    <a:pt x="547" y="594"/>
                    <a:pt x="629" y="600"/>
                    <a:pt x="717" y="598"/>
                  </a:cubicBezTo>
                  <a:cubicBezTo>
                    <a:pt x="721" y="598"/>
                    <a:pt x="725" y="596"/>
                    <a:pt x="729" y="596"/>
                  </a:cubicBezTo>
                  <a:cubicBezTo>
                    <a:pt x="810" y="595"/>
                    <a:pt x="885" y="582"/>
                    <a:pt x="964" y="560"/>
                  </a:cubicBezTo>
                  <a:cubicBezTo>
                    <a:pt x="1050" y="535"/>
                    <a:pt x="1125" y="496"/>
                    <a:pt x="1198" y="443"/>
                  </a:cubicBezTo>
                  <a:cubicBezTo>
                    <a:pt x="1200" y="441"/>
                    <a:pt x="1202" y="440"/>
                    <a:pt x="1204" y="438"/>
                  </a:cubicBezTo>
                  <a:cubicBezTo>
                    <a:pt x="1247" y="406"/>
                    <a:pt x="1284" y="370"/>
                    <a:pt x="1319" y="329"/>
                  </a:cubicBezTo>
                  <a:close/>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79" name="Freeform 60"/>
            <p:cNvSpPr/>
            <p:nvPr/>
          </p:nvSpPr>
          <p:spPr bwMode="auto">
            <a:xfrm>
              <a:off x="7059433" y="1773375"/>
              <a:ext cx="246309" cy="788148"/>
            </a:xfrm>
            <a:custGeom>
              <a:avLst/>
              <a:gdLst>
                <a:gd name="T0" fmla="*/ 323 w 323"/>
                <a:gd name="T1" fmla="*/ 0 h 1013"/>
                <a:gd name="T2" fmla="*/ 244 w 323"/>
                <a:gd name="T3" fmla="*/ 441 h 1013"/>
                <a:gd name="T4" fmla="*/ 241 w 323"/>
                <a:gd name="T5" fmla="*/ 544 h 1013"/>
                <a:gd name="T6" fmla="*/ 242 w 323"/>
                <a:gd name="T7" fmla="*/ 550 h 1013"/>
                <a:gd name="T8" fmla="*/ 218 w 323"/>
                <a:gd name="T9" fmla="*/ 681 h 1013"/>
                <a:gd name="T10" fmla="*/ 149 w 323"/>
                <a:gd name="T11" fmla="*/ 855 h 1013"/>
                <a:gd name="T12" fmla="*/ 142 w 323"/>
                <a:gd name="T13" fmla="*/ 865 h 1013"/>
                <a:gd name="T14" fmla="*/ 37 w 323"/>
                <a:gd name="T15" fmla="*/ 1013 h 1013"/>
                <a:gd name="T16" fmla="*/ 32 w 323"/>
                <a:gd name="T17" fmla="*/ 971 h 1013"/>
                <a:gd name="T18" fmla="*/ 28 w 323"/>
                <a:gd name="T19" fmla="*/ 933 h 1013"/>
                <a:gd name="T20" fmla="*/ 24 w 323"/>
                <a:gd name="T21" fmla="*/ 902 h 1013"/>
                <a:gd name="T22" fmla="*/ 6 w 323"/>
                <a:gd name="T23" fmla="*/ 642 h 1013"/>
                <a:gd name="T24" fmla="*/ 3 w 323"/>
                <a:gd name="T25" fmla="*/ 422 h 1013"/>
                <a:gd name="T26" fmla="*/ 5 w 323"/>
                <a:gd name="T27" fmla="*/ 412 h 1013"/>
                <a:gd name="T28" fmla="*/ 39 w 323"/>
                <a:gd name="T29" fmla="*/ 212 h 1013"/>
                <a:gd name="T30" fmla="*/ 141 w 323"/>
                <a:gd name="T31" fmla="*/ 15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3" h="1013">
                  <a:moveTo>
                    <a:pt x="323" y="0"/>
                  </a:moveTo>
                  <a:cubicBezTo>
                    <a:pt x="256" y="135"/>
                    <a:pt x="228" y="290"/>
                    <a:pt x="244" y="441"/>
                  </a:cubicBezTo>
                  <a:cubicBezTo>
                    <a:pt x="243" y="475"/>
                    <a:pt x="245" y="509"/>
                    <a:pt x="241" y="544"/>
                  </a:cubicBezTo>
                  <a:cubicBezTo>
                    <a:pt x="241" y="546"/>
                    <a:pt x="242" y="549"/>
                    <a:pt x="242" y="550"/>
                  </a:cubicBezTo>
                  <a:cubicBezTo>
                    <a:pt x="236" y="596"/>
                    <a:pt x="230" y="636"/>
                    <a:pt x="218" y="681"/>
                  </a:cubicBezTo>
                  <a:cubicBezTo>
                    <a:pt x="202" y="743"/>
                    <a:pt x="178" y="799"/>
                    <a:pt x="149" y="855"/>
                  </a:cubicBezTo>
                  <a:cubicBezTo>
                    <a:pt x="147" y="858"/>
                    <a:pt x="144" y="862"/>
                    <a:pt x="142" y="865"/>
                  </a:cubicBezTo>
                  <a:cubicBezTo>
                    <a:pt x="113" y="920"/>
                    <a:pt x="76" y="967"/>
                    <a:pt x="37" y="1013"/>
                  </a:cubicBezTo>
                  <a:cubicBezTo>
                    <a:pt x="33" y="999"/>
                    <a:pt x="34" y="987"/>
                    <a:pt x="32" y="971"/>
                  </a:cubicBezTo>
                  <a:cubicBezTo>
                    <a:pt x="30" y="959"/>
                    <a:pt x="28" y="946"/>
                    <a:pt x="28" y="933"/>
                  </a:cubicBezTo>
                  <a:cubicBezTo>
                    <a:pt x="27" y="922"/>
                    <a:pt x="26" y="912"/>
                    <a:pt x="24" y="902"/>
                  </a:cubicBezTo>
                  <a:cubicBezTo>
                    <a:pt x="16" y="813"/>
                    <a:pt x="10" y="731"/>
                    <a:pt x="6" y="642"/>
                  </a:cubicBezTo>
                  <a:cubicBezTo>
                    <a:pt x="3" y="566"/>
                    <a:pt x="0" y="496"/>
                    <a:pt x="3" y="422"/>
                  </a:cubicBezTo>
                  <a:cubicBezTo>
                    <a:pt x="3" y="418"/>
                    <a:pt x="5" y="415"/>
                    <a:pt x="5" y="412"/>
                  </a:cubicBezTo>
                  <a:cubicBezTo>
                    <a:pt x="7" y="343"/>
                    <a:pt x="19" y="279"/>
                    <a:pt x="39" y="212"/>
                  </a:cubicBezTo>
                  <a:cubicBezTo>
                    <a:pt x="61" y="140"/>
                    <a:pt x="96" y="77"/>
                    <a:pt x="141" y="15"/>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80" name="Freeform 61"/>
            <p:cNvSpPr/>
            <p:nvPr/>
          </p:nvSpPr>
          <p:spPr bwMode="auto">
            <a:xfrm>
              <a:off x="7136037" y="1730255"/>
              <a:ext cx="314662" cy="846839"/>
            </a:xfrm>
            <a:custGeom>
              <a:avLst/>
              <a:gdLst>
                <a:gd name="T0" fmla="*/ 379 w 412"/>
                <a:gd name="T1" fmla="*/ 0 h 1089"/>
                <a:gd name="T2" fmla="*/ 399 w 412"/>
                <a:gd name="T3" fmla="*/ 230 h 1089"/>
                <a:gd name="T4" fmla="*/ 405 w 412"/>
                <a:gd name="T5" fmla="*/ 525 h 1089"/>
                <a:gd name="T6" fmla="*/ 404 w 412"/>
                <a:gd name="T7" fmla="*/ 530 h 1089"/>
                <a:gd name="T8" fmla="*/ 401 w 412"/>
                <a:gd name="T9" fmla="*/ 567 h 1089"/>
                <a:gd name="T10" fmla="*/ 395 w 412"/>
                <a:gd name="T11" fmla="*/ 603 h 1089"/>
                <a:gd name="T12" fmla="*/ 386 w 412"/>
                <a:gd name="T13" fmla="*/ 646 h 1089"/>
                <a:gd name="T14" fmla="*/ 382 w 412"/>
                <a:gd name="T15" fmla="*/ 657 h 1089"/>
                <a:gd name="T16" fmla="*/ 370 w 412"/>
                <a:gd name="T17" fmla="*/ 699 h 1089"/>
                <a:gd name="T18" fmla="*/ 357 w 412"/>
                <a:gd name="T19" fmla="*/ 737 h 1089"/>
                <a:gd name="T20" fmla="*/ 342 w 412"/>
                <a:gd name="T21" fmla="*/ 769 h 1089"/>
                <a:gd name="T22" fmla="*/ 305 w 412"/>
                <a:gd name="T23" fmla="*/ 837 h 1089"/>
                <a:gd name="T24" fmla="*/ 252 w 412"/>
                <a:gd name="T25" fmla="*/ 909 h 1089"/>
                <a:gd name="T26" fmla="*/ 155 w 412"/>
                <a:gd name="T27" fmla="*/ 1001 h 1089"/>
                <a:gd name="T28" fmla="*/ 118 w 412"/>
                <a:gd name="T29" fmla="*/ 1027 h 1089"/>
                <a:gd name="T30" fmla="*/ 113 w 412"/>
                <a:gd name="T31" fmla="*/ 1029 h 1089"/>
                <a:gd name="T32" fmla="*/ 0 w 412"/>
                <a:gd name="T33" fmla="*/ 1089 h 1089"/>
                <a:gd name="T34" fmla="*/ 126 w 412"/>
                <a:gd name="T35" fmla="*/ 865 h 1089"/>
                <a:gd name="T36" fmla="*/ 134 w 412"/>
                <a:gd name="T37" fmla="*/ 842 h 1089"/>
                <a:gd name="T38" fmla="*/ 171 w 412"/>
                <a:gd name="T39" fmla="*/ 680 h 1089"/>
                <a:gd name="T40" fmla="*/ 176 w 412"/>
                <a:gd name="T41" fmla="*/ 593 h 1089"/>
                <a:gd name="T42" fmla="*/ 164 w 412"/>
                <a:gd name="T43" fmla="*/ 443 h 1089"/>
                <a:gd name="T44" fmla="*/ 164 w 412"/>
                <a:gd name="T45" fmla="*/ 431 h 1089"/>
                <a:gd name="T46" fmla="*/ 165 w 412"/>
                <a:gd name="T47" fmla="*/ 282 h 1089"/>
                <a:gd name="T48" fmla="*/ 164 w 412"/>
                <a:gd name="T49" fmla="*/ 276 h 1089"/>
                <a:gd name="T50" fmla="*/ 172 w 412"/>
                <a:gd name="T51" fmla="*/ 224 h 1089"/>
                <a:gd name="T52" fmla="*/ 179 w 412"/>
                <a:gd name="T53" fmla="*/ 190 h 1089"/>
                <a:gd name="T54" fmla="*/ 182 w 412"/>
                <a:gd name="T55" fmla="*/ 184 h 1089"/>
                <a:gd name="T56" fmla="*/ 223 w 412"/>
                <a:gd name="T57" fmla="*/ 56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2" h="1089">
                  <a:moveTo>
                    <a:pt x="379" y="0"/>
                  </a:moveTo>
                  <a:cubicBezTo>
                    <a:pt x="386" y="79"/>
                    <a:pt x="392" y="152"/>
                    <a:pt x="399" y="230"/>
                  </a:cubicBezTo>
                  <a:cubicBezTo>
                    <a:pt x="405" y="331"/>
                    <a:pt x="412" y="424"/>
                    <a:pt x="405" y="525"/>
                  </a:cubicBezTo>
                  <a:cubicBezTo>
                    <a:pt x="405" y="526"/>
                    <a:pt x="404" y="528"/>
                    <a:pt x="404" y="530"/>
                  </a:cubicBezTo>
                  <a:cubicBezTo>
                    <a:pt x="403" y="542"/>
                    <a:pt x="402" y="554"/>
                    <a:pt x="401" y="567"/>
                  </a:cubicBezTo>
                  <a:cubicBezTo>
                    <a:pt x="398" y="579"/>
                    <a:pt x="397" y="591"/>
                    <a:pt x="395" y="603"/>
                  </a:cubicBezTo>
                  <a:cubicBezTo>
                    <a:pt x="391" y="618"/>
                    <a:pt x="391" y="632"/>
                    <a:pt x="386" y="646"/>
                  </a:cubicBezTo>
                  <a:cubicBezTo>
                    <a:pt x="385" y="649"/>
                    <a:pt x="383" y="653"/>
                    <a:pt x="382" y="657"/>
                  </a:cubicBezTo>
                  <a:cubicBezTo>
                    <a:pt x="379" y="672"/>
                    <a:pt x="376" y="685"/>
                    <a:pt x="370" y="699"/>
                  </a:cubicBezTo>
                  <a:cubicBezTo>
                    <a:pt x="364" y="712"/>
                    <a:pt x="363" y="725"/>
                    <a:pt x="357" y="737"/>
                  </a:cubicBezTo>
                  <a:cubicBezTo>
                    <a:pt x="351" y="748"/>
                    <a:pt x="347" y="758"/>
                    <a:pt x="342" y="769"/>
                  </a:cubicBezTo>
                  <a:cubicBezTo>
                    <a:pt x="332" y="793"/>
                    <a:pt x="318" y="814"/>
                    <a:pt x="305" y="837"/>
                  </a:cubicBezTo>
                  <a:cubicBezTo>
                    <a:pt x="288" y="863"/>
                    <a:pt x="271" y="885"/>
                    <a:pt x="252" y="909"/>
                  </a:cubicBezTo>
                  <a:cubicBezTo>
                    <a:pt x="222" y="943"/>
                    <a:pt x="191" y="973"/>
                    <a:pt x="155" y="1001"/>
                  </a:cubicBezTo>
                  <a:cubicBezTo>
                    <a:pt x="142" y="1010"/>
                    <a:pt x="131" y="1018"/>
                    <a:pt x="118" y="1027"/>
                  </a:cubicBezTo>
                  <a:cubicBezTo>
                    <a:pt x="117" y="1028"/>
                    <a:pt x="114" y="1027"/>
                    <a:pt x="113" y="1029"/>
                  </a:cubicBezTo>
                  <a:cubicBezTo>
                    <a:pt x="77" y="1054"/>
                    <a:pt x="39" y="1072"/>
                    <a:pt x="0" y="1089"/>
                  </a:cubicBezTo>
                  <a:cubicBezTo>
                    <a:pt x="53" y="1021"/>
                    <a:pt x="94" y="946"/>
                    <a:pt x="126" y="865"/>
                  </a:cubicBezTo>
                  <a:cubicBezTo>
                    <a:pt x="128" y="857"/>
                    <a:pt x="131" y="849"/>
                    <a:pt x="134" y="842"/>
                  </a:cubicBezTo>
                  <a:cubicBezTo>
                    <a:pt x="152" y="789"/>
                    <a:pt x="163" y="737"/>
                    <a:pt x="171" y="680"/>
                  </a:cubicBezTo>
                  <a:cubicBezTo>
                    <a:pt x="174" y="651"/>
                    <a:pt x="176" y="623"/>
                    <a:pt x="176" y="593"/>
                  </a:cubicBezTo>
                  <a:cubicBezTo>
                    <a:pt x="177" y="542"/>
                    <a:pt x="172" y="496"/>
                    <a:pt x="164" y="443"/>
                  </a:cubicBezTo>
                  <a:cubicBezTo>
                    <a:pt x="163" y="439"/>
                    <a:pt x="165" y="436"/>
                    <a:pt x="164" y="431"/>
                  </a:cubicBezTo>
                  <a:cubicBezTo>
                    <a:pt x="159" y="380"/>
                    <a:pt x="158" y="333"/>
                    <a:pt x="165" y="282"/>
                  </a:cubicBezTo>
                  <a:cubicBezTo>
                    <a:pt x="165" y="280"/>
                    <a:pt x="164" y="278"/>
                    <a:pt x="164" y="276"/>
                  </a:cubicBezTo>
                  <a:cubicBezTo>
                    <a:pt x="166" y="258"/>
                    <a:pt x="169" y="242"/>
                    <a:pt x="172" y="224"/>
                  </a:cubicBezTo>
                  <a:cubicBezTo>
                    <a:pt x="175" y="212"/>
                    <a:pt x="177" y="201"/>
                    <a:pt x="179" y="190"/>
                  </a:cubicBezTo>
                  <a:cubicBezTo>
                    <a:pt x="180" y="188"/>
                    <a:pt x="181" y="187"/>
                    <a:pt x="182" y="184"/>
                  </a:cubicBezTo>
                  <a:cubicBezTo>
                    <a:pt x="192" y="138"/>
                    <a:pt x="205" y="97"/>
                    <a:pt x="223" y="56"/>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81" name="Freeform 62"/>
            <p:cNvSpPr/>
            <p:nvPr/>
          </p:nvSpPr>
          <p:spPr bwMode="auto">
            <a:xfrm>
              <a:off x="7513161" y="2343523"/>
              <a:ext cx="794317" cy="330591"/>
            </a:xfrm>
            <a:custGeom>
              <a:avLst/>
              <a:gdLst>
                <a:gd name="T0" fmla="*/ 935 w 1038"/>
                <a:gd name="T1" fmla="*/ 234 h 425"/>
                <a:gd name="T2" fmla="*/ 949 w 1038"/>
                <a:gd name="T3" fmla="*/ 217 h 425"/>
                <a:gd name="T4" fmla="*/ 993 w 1038"/>
                <a:gd name="T5" fmla="*/ 154 h 425"/>
                <a:gd name="T6" fmla="*/ 1038 w 1038"/>
                <a:gd name="T7" fmla="*/ 53 h 425"/>
                <a:gd name="T8" fmla="*/ 913 w 1038"/>
                <a:gd name="T9" fmla="*/ 34 h 425"/>
                <a:gd name="T10" fmla="*/ 722 w 1038"/>
                <a:gd name="T11" fmla="*/ 14 h 425"/>
                <a:gd name="T12" fmla="*/ 476 w 1038"/>
                <a:gd name="T13" fmla="*/ 4 h 425"/>
                <a:gd name="T14" fmla="*/ 472 w 1038"/>
                <a:gd name="T15" fmla="*/ 5 h 425"/>
                <a:gd name="T16" fmla="*/ 441 w 1038"/>
                <a:gd name="T17" fmla="*/ 7 h 425"/>
                <a:gd name="T18" fmla="*/ 410 w 1038"/>
                <a:gd name="T19" fmla="*/ 12 h 425"/>
                <a:gd name="T20" fmla="*/ 375 w 1038"/>
                <a:gd name="T21" fmla="*/ 18 h 425"/>
                <a:gd name="T22" fmla="*/ 366 w 1038"/>
                <a:gd name="T23" fmla="*/ 22 h 425"/>
                <a:gd name="T24" fmla="*/ 330 w 1038"/>
                <a:gd name="T25" fmla="*/ 31 h 425"/>
                <a:gd name="T26" fmla="*/ 298 w 1038"/>
                <a:gd name="T27" fmla="*/ 42 h 425"/>
                <a:gd name="T28" fmla="*/ 271 w 1038"/>
                <a:gd name="T29" fmla="*/ 53 h 425"/>
                <a:gd name="T30" fmla="*/ 214 w 1038"/>
                <a:gd name="T31" fmla="*/ 83 h 425"/>
                <a:gd name="T32" fmla="*/ 154 w 1038"/>
                <a:gd name="T33" fmla="*/ 127 h 425"/>
                <a:gd name="T34" fmla="*/ 75 w 1038"/>
                <a:gd name="T35" fmla="*/ 206 h 425"/>
                <a:gd name="T36" fmla="*/ 53 w 1038"/>
                <a:gd name="T37" fmla="*/ 236 h 425"/>
                <a:gd name="T38" fmla="*/ 51 w 1038"/>
                <a:gd name="T39" fmla="*/ 241 h 425"/>
                <a:gd name="T40" fmla="*/ 0 w 1038"/>
                <a:gd name="T41" fmla="*/ 334 h 425"/>
                <a:gd name="T42" fmla="*/ 188 w 1038"/>
                <a:gd name="T43" fmla="*/ 233 h 425"/>
                <a:gd name="T44" fmla="*/ 208 w 1038"/>
                <a:gd name="T45" fmla="*/ 226 h 425"/>
                <a:gd name="T46" fmla="*/ 343 w 1038"/>
                <a:gd name="T47" fmla="*/ 198 h 425"/>
                <a:gd name="T48" fmla="*/ 415 w 1038"/>
                <a:gd name="T49" fmla="*/ 194 h 425"/>
                <a:gd name="T50" fmla="*/ 541 w 1038"/>
                <a:gd name="T51" fmla="*/ 207 h 425"/>
                <a:gd name="T52" fmla="*/ 550 w 1038"/>
                <a:gd name="T53" fmla="*/ 207 h 425"/>
                <a:gd name="T54" fmla="*/ 675 w 1038"/>
                <a:gd name="T55" fmla="*/ 208 h 425"/>
                <a:gd name="T56" fmla="*/ 680 w 1038"/>
                <a:gd name="T57" fmla="*/ 209 h 425"/>
                <a:gd name="T58" fmla="*/ 723 w 1038"/>
                <a:gd name="T59" fmla="*/ 203 h 425"/>
                <a:gd name="T60" fmla="*/ 752 w 1038"/>
                <a:gd name="T61" fmla="*/ 198 h 425"/>
                <a:gd name="T62" fmla="*/ 757 w 1038"/>
                <a:gd name="T63" fmla="*/ 196 h 425"/>
                <a:gd name="T64" fmla="*/ 865 w 1038"/>
                <a:gd name="T65" fmla="*/ 163 h 425"/>
                <a:gd name="T66" fmla="*/ 495 w 1038"/>
                <a:gd name="T67" fmla="*/ 223 h 425"/>
                <a:gd name="T68" fmla="*/ 409 w 1038"/>
                <a:gd name="T69" fmla="*/ 223 h 425"/>
                <a:gd name="T70" fmla="*/ 404 w 1038"/>
                <a:gd name="T71" fmla="*/ 223 h 425"/>
                <a:gd name="T72" fmla="*/ 295 w 1038"/>
                <a:gd name="T73" fmla="*/ 240 h 425"/>
                <a:gd name="T74" fmla="*/ 149 w 1038"/>
                <a:gd name="T75" fmla="*/ 296 h 425"/>
                <a:gd name="T76" fmla="*/ 140 w 1038"/>
                <a:gd name="T77" fmla="*/ 301 h 425"/>
                <a:gd name="T78" fmla="*/ 15 w 1038"/>
                <a:gd name="T79" fmla="*/ 387 h 425"/>
                <a:gd name="T80" fmla="*/ 50 w 1038"/>
                <a:gd name="T81" fmla="*/ 392 h 425"/>
                <a:gd name="T82" fmla="*/ 82 w 1038"/>
                <a:gd name="T83" fmla="*/ 395 h 425"/>
                <a:gd name="T84" fmla="*/ 107 w 1038"/>
                <a:gd name="T85" fmla="*/ 399 h 425"/>
                <a:gd name="T86" fmla="*/ 324 w 1038"/>
                <a:gd name="T87" fmla="*/ 418 h 425"/>
                <a:gd name="T88" fmla="*/ 508 w 1038"/>
                <a:gd name="T89" fmla="*/ 424 h 425"/>
                <a:gd name="T90" fmla="*/ 516 w 1038"/>
                <a:gd name="T91" fmla="*/ 422 h 425"/>
                <a:gd name="T92" fmla="*/ 683 w 1038"/>
                <a:gd name="T93" fmla="*/ 397 h 425"/>
                <a:gd name="T94" fmla="*/ 849 w 1038"/>
                <a:gd name="T95" fmla="*/ 314 h 425"/>
                <a:gd name="T96" fmla="*/ 853 w 1038"/>
                <a:gd name="T97" fmla="*/ 310 h 425"/>
                <a:gd name="T98" fmla="*/ 935 w 1038"/>
                <a:gd name="T99"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8" h="425">
                  <a:moveTo>
                    <a:pt x="935" y="234"/>
                  </a:moveTo>
                  <a:cubicBezTo>
                    <a:pt x="940" y="228"/>
                    <a:pt x="945" y="223"/>
                    <a:pt x="949" y="217"/>
                  </a:cubicBezTo>
                  <a:cubicBezTo>
                    <a:pt x="966" y="197"/>
                    <a:pt x="980" y="176"/>
                    <a:pt x="993" y="154"/>
                  </a:cubicBezTo>
                  <a:cubicBezTo>
                    <a:pt x="1011" y="121"/>
                    <a:pt x="1027" y="88"/>
                    <a:pt x="1038" y="53"/>
                  </a:cubicBezTo>
                  <a:cubicBezTo>
                    <a:pt x="997" y="45"/>
                    <a:pt x="957" y="40"/>
                    <a:pt x="913" y="34"/>
                  </a:cubicBezTo>
                  <a:cubicBezTo>
                    <a:pt x="847" y="26"/>
                    <a:pt x="787" y="20"/>
                    <a:pt x="722" y="14"/>
                  </a:cubicBezTo>
                  <a:cubicBezTo>
                    <a:pt x="638" y="7"/>
                    <a:pt x="560" y="0"/>
                    <a:pt x="476" y="4"/>
                  </a:cubicBezTo>
                  <a:cubicBezTo>
                    <a:pt x="475" y="4"/>
                    <a:pt x="473" y="5"/>
                    <a:pt x="472" y="5"/>
                  </a:cubicBezTo>
                  <a:cubicBezTo>
                    <a:pt x="462" y="6"/>
                    <a:pt x="451" y="7"/>
                    <a:pt x="441" y="7"/>
                  </a:cubicBezTo>
                  <a:cubicBezTo>
                    <a:pt x="431" y="9"/>
                    <a:pt x="421" y="10"/>
                    <a:pt x="410" y="12"/>
                  </a:cubicBezTo>
                  <a:cubicBezTo>
                    <a:pt x="398" y="14"/>
                    <a:pt x="386" y="15"/>
                    <a:pt x="375" y="18"/>
                  </a:cubicBezTo>
                  <a:cubicBezTo>
                    <a:pt x="372" y="20"/>
                    <a:pt x="369" y="21"/>
                    <a:pt x="366" y="22"/>
                  </a:cubicBezTo>
                  <a:cubicBezTo>
                    <a:pt x="353" y="23"/>
                    <a:pt x="342" y="26"/>
                    <a:pt x="330" y="31"/>
                  </a:cubicBezTo>
                  <a:cubicBezTo>
                    <a:pt x="320" y="36"/>
                    <a:pt x="309" y="37"/>
                    <a:pt x="298" y="42"/>
                  </a:cubicBezTo>
                  <a:cubicBezTo>
                    <a:pt x="289" y="46"/>
                    <a:pt x="280" y="50"/>
                    <a:pt x="271" y="53"/>
                  </a:cubicBezTo>
                  <a:cubicBezTo>
                    <a:pt x="251" y="62"/>
                    <a:pt x="234" y="72"/>
                    <a:pt x="214" y="83"/>
                  </a:cubicBezTo>
                  <a:cubicBezTo>
                    <a:pt x="192" y="97"/>
                    <a:pt x="174" y="111"/>
                    <a:pt x="154" y="127"/>
                  </a:cubicBezTo>
                  <a:cubicBezTo>
                    <a:pt x="125" y="151"/>
                    <a:pt x="99" y="176"/>
                    <a:pt x="75" y="206"/>
                  </a:cubicBezTo>
                  <a:cubicBezTo>
                    <a:pt x="68" y="216"/>
                    <a:pt x="61" y="226"/>
                    <a:pt x="53" y="236"/>
                  </a:cubicBezTo>
                  <a:cubicBezTo>
                    <a:pt x="52" y="238"/>
                    <a:pt x="52" y="240"/>
                    <a:pt x="51" y="241"/>
                  </a:cubicBezTo>
                  <a:cubicBezTo>
                    <a:pt x="30" y="270"/>
                    <a:pt x="14" y="302"/>
                    <a:pt x="0" y="334"/>
                  </a:cubicBezTo>
                  <a:cubicBezTo>
                    <a:pt x="57" y="291"/>
                    <a:pt x="120" y="257"/>
                    <a:pt x="188" y="233"/>
                  </a:cubicBezTo>
                  <a:cubicBezTo>
                    <a:pt x="194" y="231"/>
                    <a:pt x="201" y="228"/>
                    <a:pt x="208" y="226"/>
                  </a:cubicBezTo>
                  <a:cubicBezTo>
                    <a:pt x="252" y="212"/>
                    <a:pt x="295" y="203"/>
                    <a:pt x="343" y="198"/>
                  </a:cubicBezTo>
                  <a:cubicBezTo>
                    <a:pt x="368" y="195"/>
                    <a:pt x="391" y="194"/>
                    <a:pt x="415" y="194"/>
                  </a:cubicBezTo>
                  <a:cubicBezTo>
                    <a:pt x="458" y="194"/>
                    <a:pt x="497" y="200"/>
                    <a:pt x="541" y="207"/>
                  </a:cubicBezTo>
                  <a:cubicBezTo>
                    <a:pt x="544" y="207"/>
                    <a:pt x="547" y="206"/>
                    <a:pt x="550" y="207"/>
                  </a:cubicBezTo>
                  <a:cubicBezTo>
                    <a:pt x="594" y="212"/>
                    <a:pt x="633" y="213"/>
                    <a:pt x="675" y="208"/>
                  </a:cubicBezTo>
                  <a:cubicBezTo>
                    <a:pt x="677" y="208"/>
                    <a:pt x="679" y="209"/>
                    <a:pt x="680" y="209"/>
                  </a:cubicBezTo>
                  <a:cubicBezTo>
                    <a:pt x="695" y="207"/>
                    <a:pt x="708" y="205"/>
                    <a:pt x="723" y="203"/>
                  </a:cubicBezTo>
                  <a:cubicBezTo>
                    <a:pt x="734" y="201"/>
                    <a:pt x="742" y="199"/>
                    <a:pt x="752" y="198"/>
                  </a:cubicBezTo>
                  <a:cubicBezTo>
                    <a:pt x="754" y="197"/>
                    <a:pt x="755" y="196"/>
                    <a:pt x="757" y="196"/>
                  </a:cubicBezTo>
                  <a:cubicBezTo>
                    <a:pt x="795" y="188"/>
                    <a:pt x="830" y="177"/>
                    <a:pt x="865" y="163"/>
                  </a:cubicBezTo>
                  <a:cubicBezTo>
                    <a:pt x="751" y="217"/>
                    <a:pt x="621" y="238"/>
                    <a:pt x="495" y="223"/>
                  </a:cubicBezTo>
                  <a:cubicBezTo>
                    <a:pt x="467" y="223"/>
                    <a:pt x="439" y="220"/>
                    <a:pt x="409" y="223"/>
                  </a:cubicBezTo>
                  <a:cubicBezTo>
                    <a:pt x="408" y="223"/>
                    <a:pt x="406" y="223"/>
                    <a:pt x="404" y="223"/>
                  </a:cubicBezTo>
                  <a:cubicBezTo>
                    <a:pt x="366" y="227"/>
                    <a:pt x="332" y="231"/>
                    <a:pt x="295" y="240"/>
                  </a:cubicBezTo>
                  <a:cubicBezTo>
                    <a:pt x="243" y="254"/>
                    <a:pt x="196" y="272"/>
                    <a:pt x="149" y="296"/>
                  </a:cubicBezTo>
                  <a:cubicBezTo>
                    <a:pt x="146" y="297"/>
                    <a:pt x="143" y="300"/>
                    <a:pt x="140" y="301"/>
                  </a:cubicBezTo>
                  <a:cubicBezTo>
                    <a:pt x="94" y="325"/>
                    <a:pt x="54" y="355"/>
                    <a:pt x="15" y="387"/>
                  </a:cubicBezTo>
                  <a:cubicBezTo>
                    <a:pt x="26" y="390"/>
                    <a:pt x="37" y="390"/>
                    <a:pt x="50" y="392"/>
                  </a:cubicBezTo>
                  <a:cubicBezTo>
                    <a:pt x="60" y="394"/>
                    <a:pt x="71" y="395"/>
                    <a:pt x="82" y="395"/>
                  </a:cubicBezTo>
                  <a:cubicBezTo>
                    <a:pt x="91" y="396"/>
                    <a:pt x="99" y="398"/>
                    <a:pt x="107" y="399"/>
                  </a:cubicBezTo>
                  <a:cubicBezTo>
                    <a:pt x="182" y="407"/>
                    <a:pt x="250" y="413"/>
                    <a:pt x="324" y="418"/>
                  </a:cubicBezTo>
                  <a:cubicBezTo>
                    <a:pt x="387" y="421"/>
                    <a:pt x="446" y="425"/>
                    <a:pt x="508" y="424"/>
                  </a:cubicBezTo>
                  <a:cubicBezTo>
                    <a:pt x="511" y="424"/>
                    <a:pt x="514" y="422"/>
                    <a:pt x="516" y="422"/>
                  </a:cubicBezTo>
                  <a:cubicBezTo>
                    <a:pt x="574" y="422"/>
                    <a:pt x="627" y="412"/>
                    <a:pt x="683" y="397"/>
                  </a:cubicBezTo>
                  <a:cubicBezTo>
                    <a:pt x="744" y="379"/>
                    <a:pt x="797" y="352"/>
                    <a:pt x="849" y="314"/>
                  </a:cubicBezTo>
                  <a:cubicBezTo>
                    <a:pt x="850" y="313"/>
                    <a:pt x="852" y="312"/>
                    <a:pt x="853" y="310"/>
                  </a:cubicBezTo>
                  <a:cubicBezTo>
                    <a:pt x="884" y="288"/>
                    <a:pt x="911" y="262"/>
                    <a:pt x="935" y="234"/>
                  </a:cubicBezTo>
                  <a:close/>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82" name="Freeform 63"/>
            <p:cNvSpPr/>
            <p:nvPr/>
          </p:nvSpPr>
          <p:spPr bwMode="auto">
            <a:xfrm>
              <a:off x="7477805" y="1714682"/>
              <a:ext cx="174419" cy="559368"/>
            </a:xfrm>
            <a:custGeom>
              <a:avLst/>
              <a:gdLst>
                <a:gd name="T0" fmla="*/ 229 w 229"/>
                <a:gd name="T1" fmla="*/ 0 h 719"/>
                <a:gd name="T2" fmla="*/ 173 w 229"/>
                <a:gd name="T3" fmla="*/ 313 h 719"/>
                <a:gd name="T4" fmla="*/ 171 w 229"/>
                <a:gd name="T5" fmla="*/ 387 h 719"/>
                <a:gd name="T6" fmla="*/ 171 w 229"/>
                <a:gd name="T7" fmla="*/ 391 h 719"/>
                <a:gd name="T8" fmla="*/ 155 w 229"/>
                <a:gd name="T9" fmla="*/ 483 h 719"/>
                <a:gd name="T10" fmla="*/ 105 w 229"/>
                <a:gd name="T11" fmla="*/ 607 h 719"/>
                <a:gd name="T12" fmla="*/ 101 w 229"/>
                <a:gd name="T13" fmla="*/ 614 h 719"/>
                <a:gd name="T14" fmla="*/ 26 w 229"/>
                <a:gd name="T15" fmla="*/ 719 h 719"/>
                <a:gd name="T16" fmla="*/ 23 w 229"/>
                <a:gd name="T17" fmla="*/ 690 h 719"/>
                <a:gd name="T18" fmla="*/ 20 w 229"/>
                <a:gd name="T19" fmla="*/ 662 h 719"/>
                <a:gd name="T20" fmla="*/ 17 w 229"/>
                <a:gd name="T21" fmla="*/ 641 h 719"/>
                <a:gd name="T22" fmla="*/ 4 w 229"/>
                <a:gd name="T23" fmla="*/ 456 h 719"/>
                <a:gd name="T24" fmla="*/ 2 w 229"/>
                <a:gd name="T25" fmla="*/ 300 h 719"/>
                <a:gd name="T26" fmla="*/ 3 w 229"/>
                <a:gd name="T27" fmla="*/ 293 h 719"/>
                <a:gd name="T28" fmla="*/ 27 w 229"/>
                <a:gd name="T29" fmla="*/ 15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719">
                  <a:moveTo>
                    <a:pt x="229" y="0"/>
                  </a:moveTo>
                  <a:cubicBezTo>
                    <a:pt x="181" y="97"/>
                    <a:pt x="161" y="207"/>
                    <a:pt x="173" y="313"/>
                  </a:cubicBezTo>
                  <a:cubicBezTo>
                    <a:pt x="172" y="338"/>
                    <a:pt x="174" y="362"/>
                    <a:pt x="171" y="387"/>
                  </a:cubicBezTo>
                  <a:cubicBezTo>
                    <a:pt x="171" y="388"/>
                    <a:pt x="171" y="390"/>
                    <a:pt x="171" y="391"/>
                  </a:cubicBezTo>
                  <a:cubicBezTo>
                    <a:pt x="168" y="423"/>
                    <a:pt x="163" y="452"/>
                    <a:pt x="155" y="483"/>
                  </a:cubicBezTo>
                  <a:cubicBezTo>
                    <a:pt x="143" y="528"/>
                    <a:pt x="126" y="567"/>
                    <a:pt x="105" y="607"/>
                  </a:cubicBezTo>
                  <a:cubicBezTo>
                    <a:pt x="104" y="609"/>
                    <a:pt x="102" y="612"/>
                    <a:pt x="101" y="614"/>
                  </a:cubicBezTo>
                  <a:cubicBezTo>
                    <a:pt x="80" y="653"/>
                    <a:pt x="54" y="686"/>
                    <a:pt x="26" y="719"/>
                  </a:cubicBezTo>
                  <a:cubicBezTo>
                    <a:pt x="24" y="709"/>
                    <a:pt x="24" y="701"/>
                    <a:pt x="23" y="690"/>
                  </a:cubicBezTo>
                  <a:cubicBezTo>
                    <a:pt x="21" y="681"/>
                    <a:pt x="20" y="672"/>
                    <a:pt x="20" y="662"/>
                  </a:cubicBezTo>
                  <a:cubicBezTo>
                    <a:pt x="19" y="655"/>
                    <a:pt x="18" y="648"/>
                    <a:pt x="17" y="641"/>
                  </a:cubicBezTo>
                  <a:cubicBezTo>
                    <a:pt x="11" y="577"/>
                    <a:pt x="7" y="519"/>
                    <a:pt x="4" y="456"/>
                  </a:cubicBezTo>
                  <a:cubicBezTo>
                    <a:pt x="2" y="402"/>
                    <a:pt x="0" y="353"/>
                    <a:pt x="2" y="300"/>
                  </a:cubicBezTo>
                  <a:cubicBezTo>
                    <a:pt x="2" y="297"/>
                    <a:pt x="3" y="295"/>
                    <a:pt x="3" y="293"/>
                  </a:cubicBezTo>
                  <a:cubicBezTo>
                    <a:pt x="5" y="244"/>
                    <a:pt x="13" y="198"/>
                    <a:pt x="27" y="151"/>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83" name="Freeform 64"/>
            <p:cNvSpPr/>
            <p:nvPr/>
          </p:nvSpPr>
          <p:spPr bwMode="auto">
            <a:xfrm>
              <a:off x="7532016" y="1810507"/>
              <a:ext cx="222739" cy="474326"/>
            </a:xfrm>
            <a:custGeom>
              <a:avLst/>
              <a:gdLst>
                <a:gd name="T0" fmla="*/ 283 w 292"/>
                <a:gd name="T1" fmla="*/ 0 h 609"/>
                <a:gd name="T2" fmla="*/ 287 w 292"/>
                <a:gd name="T3" fmla="*/ 209 h 609"/>
                <a:gd name="T4" fmla="*/ 286 w 292"/>
                <a:gd name="T5" fmla="*/ 213 h 609"/>
                <a:gd name="T6" fmla="*/ 284 w 292"/>
                <a:gd name="T7" fmla="*/ 239 h 609"/>
                <a:gd name="T8" fmla="*/ 280 w 292"/>
                <a:gd name="T9" fmla="*/ 265 h 609"/>
                <a:gd name="T10" fmla="*/ 274 w 292"/>
                <a:gd name="T11" fmla="*/ 295 h 609"/>
                <a:gd name="T12" fmla="*/ 271 w 292"/>
                <a:gd name="T13" fmla="*/ 303 h 609"/>
                <a:gd name="T14" fmla="*/ 262 w 292"/>
                <a:gd name="T15" fmla="*/ 333 h 609"/>
                <a:gd name="T16" fmla="*/ 253 w 292"/>
                <a:gd name="T17" fmla="*/ 360 h 609"/>
                <a:gd name="T18" fmla="*/ 243 w 292"/>
                <a:gd name="T19" fmla="*/ 382 h 609"/>
                <a:gd name="T20" fmla="*/ 216 w 292"/>
                <a:gd name="T21" fmla="*/ 430 h 609"/>
                <a:gd name="T22" fmla="*/ 178 w 292"/>
                <a:gd name="T23" fmla="*/ 481 h 609"/>
                <a:gd name="T24" fmla="*/ 110 w 292"/>
                <a:gd name="T25" fmla="*/ 547 h 609"/>
                <a:gd name="T26" fmla="*/ 84 w 292"/>
                <a:gd name="T27" fmla="*/ 565 h 609"/>
                <a:gd name="T28" fmla="*/ 80 w 292"/>
                <a:gd name="T29" fmla="*/ 567 h 609"/>
                <a:gd name="T30" fmla="*/ 0 w 292"/>
                <a:gd name="T31" fmla="*/ 609 h 609"/>
                <a:gd name="T32" fmla="*/ 89 w 292"/>
                <a:gd name="T33" fmla="*/ 450 h 609"/>
                <a:gd name="T34" fmla="*/ 95 w 292"/>
                <a:gd name="T35" fmla="*/ 434 h 609"/>
                <a:gd name="T36" fmla="*/ 121 w 292"/>
                <a:gd name="T37" fmla="*/ 319 h 609"/>
                <a:gd name="T38" fmla="*/ 125 w 292"/>
                <a:gd name="T39" fmla="*/ 258 h 609"/>
                <a:gd name="T40" fmla="*/ 116 w 292"/>
                <a:gd name="T41" fmla="*/ 151 h 609"/>
                <a:gd name="T42" fmla="*/ 116 w 292"/>
                <a:gd name="T43" fmla="*/ 143 h 609"/>
                <a:gd name="T44" fmla="*/ 117 w 292"/>
                <a:gd name="T45" fmla="*/ 37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609">
                  <a:moveTo>
                    <a:pt x="283" y="0"/>
                  </a:moveTo>
                  <a:cubicBezTo>
                    <a:pt x="287" y="72"/>
                    <a:pt x="292" y="137"/>
                    <a:pt x="287" y="209"/>
                  </a:cubicBezTo>
                  <a:cubicBezTo>
                    <a:pt x="287" y="210"/>
                    <a:pt x="286" y="211"/>
                    <a:pt x="286" y="213"/>
                  </a:cubicBezTo>
                  <a:cubicBezTo>
                    <a:pt x="285" y="221"/>
                    <a:pt x="285" y="230"/>
                    <a:pt x="284" y="239"/>
                  </a:cubicBezTo>
                  <a:cubicBezTo>
                    <a:pt x="282" y="247"/>
                    <a:pt x="282" y="256"/>
                    <a:pt x="280" y="265"/>
                  </a:cubicBezTo>
                  <a:cubicBezTo>
                    <a:pt x="277" y="275"/>
                    <a:pt x="277" y="285"/>
                    <a:pt x="274" y="295"/>
                  </a:cubicBezTo>
                  <a:cubicBezTo>
                    <a:pt x="273" y="298"/>
                    <a:pt x="271" y="300"/>
                    <a:pt x="271" y="303"/>
                  </a:cubicBezTo>
                  <a:cubicBezTo>
                    <a:pt x="269" y="314"/>
                    <a:pt x="267" y="323"/>
                    <a:pt x="262" y="333"/>
                  </a:cubicBezTo>
                  <a:cubicBezTo>
                    <a:pt x="258" y="342"/>
                    <a:pt x="257" y="351"/>
                    <a:pt x="253" y="360"/>
                  </a:cubicBezTo>
                  <a:cubicBezTo>
                    <a:pt x="249" y="367"/>
                    <a:pt x="246" y="375"/>
                    <a:pt x="243" y="382"/>
                  </a:cubicBezTo>
                  <a:cubicBezTo>
                    <a:pt x="235" y="399"/>
                    <a:pt x="226" y="414"/>
                    <a:pt x="216" y="430"/>
                  </a:cubicBezTo>
                  <a:cubicBezTo>
                    <a:pt x="204" y="449"/>
                    <a:pt x="192" y="465"/>
                    <a:pt x="178" y="481"/>
                  </a:cubicBezTo>
                  <a:cubicBezTo>
                    <a:pt x="157" y="506"/>
                    <a:pt x="135" y="527"/>
                    <a:pt x="110" y="547"/>
                  </a:cubicBezTo>
                  <a:cubicBezTo>
                    <a:pt x="101" y="553"/>
                    <a:pt x="93" y="559"/>
                    <a:pt x="84" y="565"/>
                  </a:cubicBezTo>
                  <a:cubicBezTo>
                    <a:pt x="83" y="566"/>
                    <a:pt x="81" y="566"/>
                    <a:pt x="80" y="567"/>
                  </a:cubicBezTo>
                  <a:cubicBezTo>
                    <a:pt x="55" y="585"/>
                    <a:pt x="28" y="597"/>
                    <a:pt x="0" y="609"/>
                  </a:cubicBezTo>
                  <a:cubicBezTo>
                    <a:pt x="37" y="561"/>
                    <a:pt x="67" y="508"/>
                    <a:pt x="89" y="450"/>
                  </a:cubicBezTo>
                  <a:cubicBezTo>
                    <a:pt x="91" y="445"/>
                    <a:pt x="93" y="439"/>
                    <a:pt x="95" y="434"/>
                  </a:cubicBezTo>
                  <a:cubicBezTo>
                    <a:pt x="107" y="396"/>
                    <a:pt x="115" y="360"/>
                    <a:pt x="121" y="319"/>
                  </a:cubicBezTo>
                  <a:cubicBezTo>
                    <a:pt x="123" y="299"/>
                    <a:pt x="125" y="279"/>
                    <a:pt x="125" y="258"/>
                  </a:cubicBezTo>
                  <a:cubicBezTo>
                    <a:pt x="125" y="222"/>
                    <a:pt x="121" y="188"/>
                    <a:pt x="116" y="151"/>
                  </a:cubicBezTo>
                  <a:cubicBezTo>
                    <a:pt x="115" y="148"/>
                    <a:pt x="117" y="146"/>
                    <a:pt x="116" y="143"/>
                  </a:cubicBezTo>
                  <a:cubicBezTo>
                    <a:pt x="112" y="106"/>
                    <a:pt x="112" y="73"/>
                    <a:pt x="117" y="37"/>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84" name="Freeform 65"/>
            <p:cNvSpPr/>
            <p:nvPr/>
          </p:nvSpPr>
          <p:spPr bwMode="auto">
            <a:xfrm>
              <a:off x="7837252" y="2076416"/>
              <a:ext cx="575113" cy="239558"/>
            </a:xfrm>
            <a:custGeom>
              <a:avLst/>
              <a:gdLst>
                <a:gd name="T0" fmla="*/ 676 w 751"/>
                <a:gd name="T1" fmla="*/ 169 h 307"/>
                <a:gd name="T2" fmla="*/ 686 w 751"/>
                <a:gd name="T3" fmla="*/ 157 h 307"/>
                <a:gd name="T4" fmla="*/ 718 w 751"/>
                <a:gd name="T5" fmla="*/ 111 h 307"/>
                <a:gd name="T6" fmla="*/ 751 w 751"/>
                <a:gd name="T7" fmla="*/ 38 h 307"/>
                <a:gd name="T8" fmla="*/ 660 w 751"/>
                <a:gd name="T9" fmla="*/ 24 h 307"/>
                <a:gd name="T10" fmla="*/ 522 w 751"/>
                <a:gd name="T11" fmla="*/ 10 h 307"/>
                <a:gd name="T12" fmla="*/ 344 w 751"/>
                <a:gd name="T13" fmla="*/ 3 h 307"/>
                <a:gd name="T14" fmla="*/ 341 w 751"/>
                <a:gd name="T15" fmla="*/ 4 h 307"/>
                <a:gd name="T16" fmla="*/ 319 w 751"/>
                <a:gd name="T17" fmla="*/ 5 h 307"/>
                <a:gd name="T18" fmla="*/ 297 w 751"/>
                <a:gd name="T19" fmla="*/ 8 h 307"/>
                <a:gd name="T20" fmla="*/ 271 w 751"/>
                <a:gd name="T21" fmla="*/ 13 h 307"/>
                <a:gd name="T22" fmla="*/ 265 w 751"/>
                <a:gd name="T23" fmla="*/ 15 h 307"/>
                <a:gd name="T24" fmla="*/ 239 w 751"/>
                <a:gd name="T25" fmla="*/ 22 h 307"/>
                <a:gd name="T26" fmla="*/ 216 w 751"/>
                <a:gd name="T27" fmla="*/ 30 h 307"/>
                <a:gd name="T28" fmla="*/ 196 w 751"/>
                <a:gd name="T29" fmla="*/ 38 h 307"/>
                <a:gd name="T30" fmla="*/ 155 w 751"/>
                <a:gd name="T31" fmla="*/ 60 h 307"/>
                <a:gd name="T32" fmla="*/ 111 w 751"/>
                <a:gd name="T33" fmla="*/ 91 h 307"/>
                <a:gd name="T34" fmla="*/ 55 w 751"/>
                <a:gd name="T35" fmla="*/ 149 h 307"/>
                <a:gd name="T36" fmla="*/ 39 w 751"/>
                <a:gd name="T37" fmla="*/ 170 h 307"/>
                <a:gd name="T38" fmla="*/ 37 w 751"/>
                <a:gd name="T39" fmla="*/ 174 h 307"/>
                <a:gd name="T40" fmla="*/ 0 w 751"/>
                <a:gd name="T41" fmla="*/ 241 h 307"/>
                <a:gd name="T42" fmla="*/ 136 w 751"/>
                <a:gd name="T43" fmla="*/ 168 h 307"/>
                <a:gd name="T44" fmla="*/ 150 w 751"/>
                <a:gd name="T45" fmla="*/ 163 h 307"/>
                <a:gd name="T46" fmla="*/ 248 w 751"/>
                <a:gd name="T47" fmla="*/ 143 h 307"/>
                <a:gd name="T48" fmla="*/ 301 w 751"/>
                <a:gd name="T49" fmla="*/ 140 h 307"/>
                <a:gd name="T50" fmla="*/ 391 w 751"/>
                <a:gd name="T51" fmla="*/ 149 h 307"/>
                <a:gd name="T52" fmla="*/ 398 w 751"/>
                <a:gd name="T53" fmla="*/ 149 h 307"/>
                <a:gd name="T54" fmla="*/ 488 w 751"/>
                <a:gd name="T55" fmla="*/ 150 h 307"/>
                <a:gd name="T56" fmla="*/ 492 w 751"/>
                <a:gd name="T57" fmla="*/ 151 h 307"/>
                <a:gd name="T58" fmla="*/ 523 w 751"/>
                <a:gd name="T59" fmla="*/ 146 h 307"/>
                <a:gd name="T60" fmla="*/ 544 w 751"/>
                <a:gd name="T61" fmla="*/ 143 h 307"/>
                <a:gd name="T62" fmla="*/ 547 w 751"/>
                <a:gd name="T63" fmla="*/ 141 h 307"/>
                <a:gd name="T64" fmla="*/ 625 w 751"/>
                <a:gd name="T65" fmla="*/ 118 h 307"/>
                <a:gd name="T66" fmla="*/ 358 w 751"/>
                <a:gd name="T67" fmla="*/ 161 h 307"/>
                <a:gd name="T68" fmla="*/ 296 w 751"/>
                <a:gd name="T69" fmla="*/ 161 h 307"/>
                <a:gd name="T70" fmla="*/ 292 w 751"/>
                <a:gd name="T71" fmla="*/ 161 h 307"/>
                <a:gd name="T72" fmla="*/ 214 w 751"/>
                <a:gd name="T73" fmla="*/ 173 h 307"/>
                <a:gd name="T74" fmla="*/ 108 w 751"/>
                <a:gd name="T75" fmla="*/ 214 h 307"/>
                <a:gd name="T76" fmla="*/ 102 w 751"/>
                <a:gd name="T77" fmla="*/ 218 h 307"/>
                <a:gd name="T78" fmla="*/ 11 w 751"/>
                <a:gd name="T79" fmla="*/ 279 h 307"/>
                <a:gd name="T80" fmla="*/ 36 w 751"/>
                <a:gd name="T81" fmla="*/ 283 h 307"/>
                <a:gd name="T82" fmla="*/ 60 w 751"/>
                <a:gd name="T83" fmla="*/ 286 h 307"/>
                <a:gd name="T84" fmla="*/ 78 w 751"/>
                <a:gd name="T85" fmla="*/ 288 h 307"/>
                <a:gd name="T86" fmla="*/ 235 w 751"/>
                <a:gd name="T87" fmla="*/ 302 h 307"/>
                <a:gd name="T88" fmla="*/ 368 w 751"/>
                <a:gd name="T89" fmla="*/ 306 h 307"/>
                <a:gd name="T90" fmla="*/ 373 w 751"/>
                <a:gd name="T91" fmla="*/ 305 h 307"/>
                <a:gd name="T92" fmla="*/ 494 w 751"/>
                <a:gd name="T93" fmla="*/ 287 h 307"/>
                <a:gd name="T94" fmla="*/ 614 w 751"/>
                <a:gd name="T95" fmla="*/ 227 h 307"/>
                <a:gd name="T96" fmla="*/ 617 w 751"/>
                <a:gd name="T97" fmla="*/ 224 h 307"/>
                <a:gd name="T98" fmla="*/ 676 w 751"/>
                <a:gd name="T99" fmla="*/ 16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1" h="307">
                  <a:moveTo>
                    <a:pt x="676" y="169"/>
                  </a:moveTo>
                  <a:cubicBezTo>
                    <a:pt x="679" y="165"/>
                    <a:pt x="683" y="161"/>
                    <a:pt x="686" y="157"/>
                  </a:cubicBezTo>
                  <a:cubicBezTo>
                    <a:pt x="698" y="142"/>
                    <a:pt x="708" y="127"/>
                    <a:pt x="718" y="111"/>
                  </a:cubicBezTo>
                  <a:cubicBezTo>
                    <a:pt x="731" y="87"/>
                    <a:pt x="742" y="64"/>
                    <a:pt x="751" y="38"/>
                  </a:cubicBezTo>
                  <a:cubicBezTo>
                    <a:pt x="721" y="32"/>
                    <a:pt x="692" y="28"/>
                    <a:pt x="660" y="24"/>
                  </a:cubicBezTo>
                  <a:cubicBezTo>
                    <a:pt x="613" y="19"/>
                    <a:pt x="569" y="15"/>
                    <a:pt x="522" y="10"/>
                  </a:cubicBezTo>
                  <a:cubicBezTo>
                    <a:pt x="461" y="5"/>
                    <a:pt x="405" y="0"/>
                    <a:pt x="344" y="3"/>
                  </a:cubicBezTo>
                  <a:cubicBezTo>
                    <a:pt x="343" y="3"/>
                    <a:pt x="342" y="4"/>
                    <a:pt x="341" y="4"/>
                  </a:cubicBezTo>
                  <a:cubicBezTo>
                    <a:pt x="334" y="4"/>
                    <a:pt x="327" y="5"/>
                    <a:pt x="319" y="5"/>
                  </a:cubicBezTo>
                  <a:cubicBezTo>
                    <a:pt x="312" y="6"/>
                    <a:pt x="304" y="7"/>
                    <a:pt x="297" y="8"/>
                  </a:cubicBezTo>
                  <a:cubicBezTo>
                    <a:pt x="288" y="10"/>
                    <a:pt x="279" y="11"/>
                    <a:pt x="271" y="13"/>
                  </a:cubicBezTo>
                  <a:cubicBezTo>
                    <a:pt x="269" y="14"/>
                    <a:pt x="267" y="15"/>
                    <a:pt x="265" y="15"/>
                  </a:cubicBezTo>
                  <a:cubicBezTo>
                    <a:pt x="255" y="17"/>
                    <a:pt x="247" y="19"/>
                    <a:pt x="239" y="22"/>
                  </a:cubicBezTo>
                  <a:cubicBezTo>
                    <a:pt x="231" y="26"/>
                    <a:pt x="223" y="26"/>
                    <a:pt x="216" y="30"/>
                  </a:cubicBezTo>
                  <a:cubicBezTo>
                    <a:pt x="209" y="33"/>
                    <a:pt x="203" y="36"/>
                    <a:pt x="196" y="38"/>
                  </a:cubicBezTo>
                  <a:cubicBezTo>
                    <a:pt x="182" y="44"/>
                    <a:pt x="169" y="52"/>
                    <a:pt x="155" y="60"/>
                  </a:cubicBezTo>
                  <a:cubicBezTo>
                    <a:pt x="139" y="70"/>
                    <a:pt x="126" y="80"/>
                    <a:pt x="111" y="91"/>
                  </a:cubicBezTo>
                  <a:cubicBezTo>
                    <a:pt x="90" y="109"/>
                    <a:pt x="72" y="127"/>
                    <a:pt x="55" y="149"/>
                  </a:cubicBezTo>
                  <a:cubicBezTo>
                    <a:pt x="49" y="156"/>
                    <a:pt x="44" y="163"/>
                    <a:pt x="39" y="170"/>
                  </a:cubicBezTo>
                  <a:cubicBezTo>
                    <a:pt x="38" y="171"/>
                    <a:pt x="38" y="173"/>
                    <a:pt x="37" y="174"/>
                  </a:cubicBezTo>
                  <a:cubicBezTo>
                    <a:pt x="22" y="195"/>
                    <a:pt x="11" y="218"/>
                    <a:pt x="0" y="241"/>
                  </a:cubicBezTo>
                  <a:cubicBezTo>
                    <a:pt x="41" y="210"/>
                    <a:pt x="87" y="186"/>
                    <a:pt x="136" y="168"/>
                  </a:cubicBezTo>
                  <a:cubicBezTo>
                    <a:pt x="141" y="166"/>
                    <a:pt x="146" y="164"/>
                    <a:pt x="150" y="163"/>
                  </a:cubicBezTo>
                  <a:cubicBezTo>
                    <a:pt x="183" y="153"/>
                    <a:pt x="214" y="147"/>
                    <a:pt x="248" y="143"/>
                  </a:cubicBezTo>
                  <a:cubicBezTo>
                    <a:pt x="266" y="141"/>
                    <a:pt x="283" y="140"/>
                    <a:pt x="301" y="140"/>
                  </a:cubicBezTo>
                  <a:cubicBezTo>
                    <a:pt x="331" y="140"/>
                    <a:pt x="359" y="144"/>
                    <a:pt x="391" y="149"/>
                  </a:cubicBezTo>
                  <a:cubicBezTo>
                    <a:pt x="394" y="150"/>
                    <a:pt x="396" y="149"/>
                    <a:pt x="398" y="149"/>
                  </a:cubicBezTo>
                  <a:cubicBezTo>
                    <a:pt x="429" y="153"/>
                    <a:pt x="457" y="154"/>
                    <a:pt x="488" y="150"/>
                  </a:cubicBezTo>
                  <a:cubicBezTo>
                    <a:pt x="489" y="150"/>
                    <a:pt x="491" y="151"/>
                    <a:pt x="492" y="151"/>
                  </a:cubicBezTo>
                  <a:cubicBezTo>
                    <a:pt x="503" y="150"/>
                    <a:pt x="512" y="148"/>
                    <a:pt x="523" y="146"/>
                  </a:cubicBezTo>
                  <a:cubicBezTo>
                    <a:pt x="530" y="145"/>
                    <a:pt x="537" y="144"/>
                    <a:pt x="544" y="143"/>
                  </a:cubicBezTo>
                  <a:cubicBezTo>
                    <a:pt x="545" y="142"/>
                    <a:pt x="546" y="142"/>
                    <a:pt x="547" y="141"/>
                  </a:cubicBezTo>
                  <a:cubicBezTo>
                    <a:pt x="575" y="135"/>
                    <a:pt x="600" y="128"/>
                    <a:pt x="625" y="118"/>
                  </a:cubicBezTo>
                  <a:cubicBezTo>
                    <a:pt x="543" y="156"/>
                    <a:pt x="449" y="172"/>
                    <a:pt x="358" y="161"/>
                  </a:cubicBezTo>
                  <a:cubicBezTo>
                    <a:pt x="338" y="161"/>
                    <a:pt x="317" y="159"/>
                    <a:pt x="296" y="161"/>
                  </a:cubicBezTo>
                  <a:cubicBezTo>
                    <a:pt x="295" y="161"/>
                    <a:pt x="293" y="161"/>
                    <a:pt x="292" y="161"/>
                  </a:cubicBezTo>
                  <a:cubicBezTo>
                    <a:pt x="265" y="163"/>
                    <a:pt x="240" y="167"/>
                    <a:pt x="214" y="173"/>
                  </a:cubicBezTo>
                  <a:cubicBezTo>
                    <a:pt x="176" y="183"/>
                    <a:pt x="142" y="197"/>
                    <a:pt x="108" y="214"/>
                  </a:cubicBezTo>
                  <a:cubicBezTo>
                    <a:pt x="106" y="215"/>
                    <a:pt x="104" y="217"/>
                    <a:pt x="102" y="218"/>
                  </a:cubicBezTo>
                  <a:cubicBezTo>
                    <a:pt x="68" y="235"/>
                    <a:pt x="40" y="256"/>
                    <a:pt x="11" y="279"/>
                  </a:cubicBezTo>
                  <a:cubicBezTo>
                    <a:pt x="20" y="282"/>
                    <a:pt x="27" y="281"/>
                    <a:pt x="36" y="283"/>
                  </a:cubicBezTo>
                  <a:cubicBezTo>
                    <a:pt x="44" y="284"/>
                    <a:pt x="52" y="285"/>
                    <a:pt x="60" y="286"/>
                  </a:cubicBezTo>
                  <a:cubicBezTo>
                    <a:pt x="66" y="286"/>
                    <a:pt x="72" y="287"/>
                    <a:pt x="78" y="288"/>
                  </a:cubicBezTo>
                  <a:cubicBezTo>
                    <a:pt x="132" y="294"/>
                    <a:pt x="181" y="298"/>
                    <a:pt x="235" y="302"/>
                  </a:cubicBezTo>
                  <a:cubicBezTo>
                    <a:pt x="280" y="304"/>
                    <a:pt x="322" y="307"/>
                    <a:pt x="368" y="306"/>
                  </a:cubicBezTo>
                  <a:cubicBezTo>
                    <a:pt x="369" y="306"/>
                    <a:pt x="371" y="305"/>
                    <a:pt x="373" y="305"/>
                  </a:cubicBezTo>
                  <a:cubicBezTo>
                    <a:pt x="415" y="304"/>
                    <a:pt x="454" y="298"/>
                    <a:pt x="494" y="287"/>
                  </a:cubicBezTo>
                  <a:cubicBezTo>
                    <a:pt x="538" y="274"/>
                    <a:pt x="576" y="254"/>
                    <a:pt x="614" y="227"/>
                  </a:cubicBezTo>
                  <a:cubicBezTo>
                    <a:pt x="615" y="226"/>
                    <a:pt x="616" y="225"/>
                    <a:pt x="617" y="224"/>
                  </a:cubicBezTo>
                  <a:cubicBezTo>
                    <a:pt x="639" y="208"/>
                    <a:pt x="658" y="189"/>
                    <a:pt x="676" y="169"/>
                  </a:cubicBezTo>
                  <a:close/>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85" name="Freeform 66"/>
            <p:cNvSpPr/>
            <p:nvPr/>
          </p:nvSpPr>
          <p:spPr bwMode="auto">
            <a:xfrm>
              <a:off x="7811324" y="1683540"/>
              <a:ext cx="127280" cy="403657"/>
            </a:xfrm>
            <a:custGeom>
              <a:avLst/>
              <a:gdLst>
                <a:gd name="T0" fmla="*/ 166 w 166"/>
                <a:gd name="T1" fmla="*/ 0 h 519"/>
                <a:gd name="T2" fmla="*/ 125 w 166"/>
                <a:gd name="T3" fmla="*/ 226 h 519"/>
                <a:gd name="T4" fmla="*/ 124 w 166"/>
                <a:gd name="T5" fmla="*/ 279 h 519"/>
                <a:gd name="T6" fmla="*/ 124 w 166"/>
                <a:gd name="T7" fmla="*/ 282 h 519"/>
                <a:gd name="T8" fmla="*/ 112 w 166"/>
                <a:gd name="T9" fmla="*/ 349 h 519"/>
                <a:gd name="T10" fmla="*/ 77 w 166"/>
                <a:gd name="T11" fmla="*/ 438 h 519"/>
                <a:gd name="T12" fmla="*/ 73 w 166"/>
                <a:gd name="T13" fmla="*/ 443 h 519"/>
                <a:gd name="T14" fmla="*/ 20 w 166"/>
                <a:gd name="T15" fmla="*/ 519 h 519"/>
                <a:gd name="T16" fmla="*/ 17 w 166"/>
                <a:gd name="T17" fmla="*/ 498 h 519"/>
                <a:gd name="T18" fmla="*/ 15 w 166"/>
                <a:gd name="T19" fmla="*/ 478 h 519"/>
                <a:gd name="T20" fmla="*/ 13 w 166"/>
                <a:gd name="T21" fmla="*/ 462 h 519"/>
                <a:gd name="T22" fmla="*/ 3 w 166"/>
                <a:gd name="T23" fmla="*/ 329 h 519"/>
                <a:gd name="T24" fmla="*/ 2 w 166"/>
                <a:gd name="T25" fmla="*/ 216 h 519"/>
                <a:gd name="T26" fmla="*/ 3 w 166"/>
                <a:gd name="T27" fmla="*/ 211 h 519"/>
                <a:gd name="T28" fmla="*/ 20 w 166"/>
                <a:gd name="T29" fmla="*/ 10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6" h="519">
                  <a:moveTo>
                    <a:pt x="166" y="0"/>
                  </a:moveTo>
                  <a:cubicBezTo>
                    <a:pt x="132" y="69"/>
                    <a:pt x="117" y="149"/>
                    <a:pt x="125" y="226"/>
                  </a:cubicBezTo>
                  <a:cubicBezTo>
                    <a:pt x="125" y="244"/>
                    <a:pt x="126" y="261"/>
                    <a:pt x="124" y="279"/>
                  </a:cubicBezTo>
                  <a:cubicBezTo>
                    <a:pt x="124" y="280"/>
                    <a:pt x="124" y="281"/>
                    <a:pt x="124" y="282"/>
                  </a:cubicBezTo>
                  <a:cubicBezTo>
                    <a:pt x="122" y="306"/>
                    <a:pt x="118" y="326"/>
                    <a:pt x="112" y="349"/>
                  </a:cubicBezTo>
                  <a:cubicBezTo>
                    <a:pt x="104" y="381"/>
                    <a:pt x="92" y="409"/>
                    <a:pt x="77" y="438"/>
                  </a:cubicBezTo>
                  <a:cubicBezTo>
                    <a:pt x="76" y="440"/>
                    <a:pt x="74" y="442"/>
                    <a:pt x="73" y="443"/>
                  </a:cubicBezTo>
                  <a:cubicBezTo>
                    <a:pt x="58" y="471"/>
                    <a:pt x="40" y="496"/>
                    <a:pt x="20" y="519"/>
                  </a:cubicBezTo>
                  <a:cubicBezTo>
                    <a:pt x="17" y="512"/>
                    <a:pt x="18" y="506"/>
                    <a:pt x="17" y="498"/>
                  </a:cubicBezTo>
                  <a:cubicBezTo>
                    <a:pt x="16" y="492"/>
                    <a:pt x="15" y="485"/>
                    <a:pt x="15" y="478"/>
                  </a:cubicBezTo>
                  <a:cubicBezTo>
                    <a:pt x="14" y="473"/>
                    <a:pt x="14" y="468"/>
                    <a:pt x="13" y="462"/>
                  </a:cubicBezTo>
                  <a:cubicBezTo>
                    <a:pt x="9" y="417"/>
                    <a:pt x="6" y="374"/>
                    <a:pt x="3" y="329"/>
                  </a:cubicBezTo>
                  <a:cubicBezTo>
                    <a:pt x="2" y="290"/>
                    <a:pt x="0" y="254"/>
                    <a:pt x="2" y="216"/>
                  </a:cubicBezTo>
                  <a:cubicBezTo>
                    <a:pt x="2" y="214"/>
                    <a:pt x="3" y="213"/>
                    <a:pt x="3" y="211"/>
                  </a:cubicBezTo>
                  <a:cubicBezTo>
                    <a:pt x="4" y="176"/>
                    <a:pt x="10" y="143"/>
                    <a:pt x="20" y="109"/>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86" name="Freeform 67"/>
            <p:cNvSpPr/>
            <p:nvPr/>
          </p:nvSpPr>
          <p:spPr bwMode="auto">
            <a:xfrm>
              <a:off x="7851394" y="1753012"/>
              <a:ext cx="161455" cy="341371"/>
            </a:xfrm>
            <a:custGeom>
              <a:avLst/>
              <a:gdLst>
                <a:gd name="T0" fmla="*/ 204 w 211"/>
                <a:gd name="T1" fmla="*/ 0 h 440"/>
                <a:gd name="T2" fmla="*/ 207 w 211"/>
                <a:gd name="T3" fmla="*/ 151 h 440"/>
                <a:gd name="T4" fmla="*/ 206 w 211"/>
                <a:gd name="T5" fmla="*/ 154 h 440"/>
                <a:gd name="T6" fmla="*/ 205 w 211"/>
                <a:gd name="T7" fmla="*/ 173 h 440"/>
                <a:gd name="T8" fmla="*/ 202 w 211"/>
                <a:gd name="T9" fmla="*/ 192 h 440"/>
                <a:gd name="T10" fmla="*/ 198 w 211"/>
                <a:gd name="T11" fmla="*/ 213 h 440"/>
                <a:gd name="T12" fmla="*/ 195 w 211"/>
                <a:gd name="T13" fmla="*/ 219 h 440"/>
                <a:gd name="T14" fmla="*/ 189 w 211"/>
                <a:gd name="T15" fmla="*/ 241 h 440"/>
                <a:gd name="T16" fmla="*/ 182 w 211"/>
                <a:gd name="T17" fmla="*/ 260 h 440"/>
                <a:gd name="T18" fmla="*/ 175 w 211"/>
                <a:gd name="T19" fmla="*/ 276 h 440"/>
                <a:gd name="T20" fmla="*/ 156 w 211"/>
                <a:gd name="T21" fmla="*/ 311 h 440"/>
                <a:gd name="T22" fmla="*/ 129 w 211"/>
                <a:gd name="T23" fmla="*/ 348 h 440"/>
                <a:gd name="T24" fmla="*/ 79 w 211"/>
                <a:gd name="T25" fmla="*/ 395 h 440"/>
                <a:gd name="T26" fmla="*/ 60 w 211"/>
                <a:gd name="T27" fmla="*/ 408 h 440"/>
                <a:gd name="T28" fmla="*/ 57 w 211"/>
                <a:gd name="T29" fmla="*/ 410 h 440"/>
                <a:gd name="T30" fmla="*/ 0 w 211"/>
                <a:gd name="T31" fmla="*/ 440 h 440"/>
                <a:gd name="T32" fmla="*/ 64 w 211"/>
                <a:gd name="T33" fmla="*/ 326 h 440"/>
                <a:gd name="T34" fmla="*/ 68 w 211"/>
                <a:gd name="T35" fmla="*/ 314 h 440"/>
                <a:gd name="T36" fmla="*/ 87 w 211"/>
                <a:gd name="T37" fmla="*/ 231 h 440"/>
                <a:gd name="T38" fmla="*/ 90 w 211"/>
                <a:gd name="T39" fmla="*/ 186 h 440"/>
                <a:gd name="T40" fmla="*/ 84 w 211"/>
                <a:gd name="T41" fmla="*/ 10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 h="440">
                  <a:moveTo>
                    <a:pt x="204" y="0"/>
                  </a:moveTo>
                  <a:cubicBezTo>
                    <a:pt x="207" y="52"/>
                    <a:pt x="211" y="99"/>
                    <a:pt x="207" y="151"/>
                  </a:cubicBezTo>
                  <a:cubicBezTo>
                    <a:pt x="207" y="152"/>
                    <a:pt x="207" y="153"/>
                    <a:pt x="206" y="154"/>
                  </a:cubicBezTo>
                  <a:cubicBezTo>
                    <a:pt x="206" y="160"/>
                    <a:pt x="206" y="166"/>
                    <a:pt x="205" y="173"/>
                  </a:cubicBezTo>
                  <a:cubicBezTo>
                    <a:pt x="204" y="179"/>
                    <a:pt x="203" y="185"/>
                    <a:pt x="202" y="192"/>
                  </a:cubicBezTo>
                  <a:cubicBezTo>
                    <a:pt x="200" y="199"/>
                    <a:pt x="200" y="206"/>
                    <a:pt x="198" y="213"/>
                  </a:cubicBezTo>
                  <a:cubicBezTo>
                    <a:pt x="197" y="215"/>
                    <a:pt x="196" y="217"/>
                    <a:pt x="195" y="219"/>
                  </a:cubicBezTo>
                  <a:cubicBezTo>
                    <a:pt x="194" y="227"/>
                    <a:pt x="192" y="234"/>
                    <a:pt x="189" y="241"/>
                  </a:cubicBezTo>
                  <a:cubicBezTo>
                    <a:pt x="186" y="247"/>
                    <a:pt x="185" y="254"/>
                    <a:pt x="182" y="260"/>
                  </a:cubicBezTo>
                  <a:cubicBezTo>
                    <a:pt x="179" y="265"/>
                    <a:pt x="177" y="271"/>
                    <a:pt x="175" y="276"/>
                  </a:cubicBezTo>
                  <a:cubicBezTo>
                    <a:pt x="170" y="289"/>
                    <a:pt x="163" y="299"/>
                    <a:pt x="156" y="311"/>
                  </a:cubicBezTo>
                  <a:cubicBezTo>
                    <a:pt x="147" y="325"/>
                    <a:pt x="138" y="336"/>
                    <a:pt x="129" y="348"/>
                  </a:cubicBezTo>
                  <a:cubicBezTo>
                    <a:pt x="113" y="366"/>
                    <a:pt x="98" y="381"/>
                    <a:pt x="79" y="395"/>
                  </a:cubicBezTo>
                  <a:cubicBezTo>
                    <a:pt x="73" y="400"/>
                    <a:pt x="67" y="404"/>
                    <a:pt x="60" y="408"/>
                  </a:cubicBezTo>
                  <a:cubicBezTo>
                    <a:pt x="59" y="409"/>
                    <a:pt x="58" y="409"/>
                    <a:pt x="57" y="410"/>
                  </a:cubicBezTo>
                  <a:cubicBezTo>
                    <a:pt x="39" y="423"/>
                    <a:pt x="20" y="432"/>
                    <a:pt x="0" y="440"/>
                  </a:cubicBezTo>
                  <a:cubicBezTo>
                    <a:pt x="27" y="406"/>
                    <a:pt x="48" y="367"/>
                    <a:pt x="64" y="326"/>
                  </a:cubicBezTo>
                  <a:cubicBezTo>
                    <a:pt x="65" y="322"/>
                    <a:pt x="67" y="318"/>
                    <a:pt x="68" y="314"/>
                  </a:cubicBezTo>
                  <a:cubicBezTo>
                    <a:pt x="77" y="287"/>
                    <a:pt x="83" y="260"/>
                    <a:pt x="87" y="231"/>
                  </a:cubicBezTo>
                  <a:cubicBezTo>
                    <a:pt x="89" y="216"/>
                    <a:pt x="90" y="202"/>
                    <a:pt x="90" y="186"/>
                  </a:cubicBezTo>
                  <a:cubicBezTo>
                    <a:pt x="90" y="160"/>
                    <a:pt x="88" y="136"/>
                    <a:pt x="84" y="109"/>
                  </a:cubicBezTo>
                </a:path>
              </a:pathLst>
            </a:custGeom>
            <a:grp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87" name="Freeform 68"/>
            <p:cNvSpPr>
              <a:spLocks noEditPoints="1"/>
            </p:cNvSpPr>
            <p:nvPr/>
          </p:nvSpPr>
          <p:spPr bwMode="auto">
            <a:xfrm>
              <a:off x="4631698" y="2428566"/>
              <a:ext cx="2896783" cy="4429434"/>
            </a:xfrm>
            <a:custGeom>
              <a:avLst/>
              <a:gdLst>
                <a:gd name="T0" fmla="*/ 2245 w 3788"/>
                <a:gd name="T1" fmla="*/ 2644 h 5698"/>
                <a:gd name="T2" fmla="*/ 2245 w 3788"/>
                <a:gd name="T3" fmla="*/ 2644 h 5698"/>
                <a:gd name="T4" fmla="*/ 2245 w 3788"/>
                <a:gd name="T5" fmla="*/ 2644 h 5698"/>
                <a:gd name="T6" fmla="*/ 2245 w 3788"/>
                <a:gd name="T7" fmla="*/ 2644 h 5698"/>
                <a:gd name="T8" fmla="*/ 3788 w 3788"/>
                <a:gd name="T9" fmla="*/ 0 h 5698"/>
                <a:gd name="T10" fmla="*/ 3703 w 3788"/>
                <a:gd name="T11" fmla="*/ 54 h 5698"/>
                <a:gd name="T12" fmla="*/ 3619 w 3788"/>
                <a:gd name="T13" fmla="*/ 111 h 5698"/>
                <a:gd name="T14" fmla="*/ 3453 w 3788"/>
                <a:gd name="T15" fmla="*/ 229 h 5698"/>
                <a:gd name="T16" fmla="*/ 3133 w 3788"/>
                <a:gd name="T17" fmla="*/ 479 h 5698"/>
                <a:gd name="T18" fmla="*/ 2532 w 3788"/>
                <a:gd name="T19" fmla="*/ 1042 h 5698"/>
                <a:gd name="T20" fmla="*/ 2258 w 3788"/>
                <a:gd name="T21" fmla="*/ 1356 h 5698"/>
                <a:gd name="T22" fmla="*/ 2007 w 3788"/>
                <a:gd name="T23" fmla="*/ 1698 h 5698"/>
                <a:gd name="T24" fmla="*/ 1915 w 3788"/>
                <a:gd name="T25" fmla="*/ 1840 h 5698"/>
                <a:gd name="T26" fmla="*/ 1806 w 3788"/>
                <a:gd name="T27" fmla="*/ 1674 h 5698"/>
                <a:gd name="T28" fmla="*/ 1550 w 3788"/>
                <a:gd name="T29" fmla="*/ 1338 h 5698"/>
                <a:gd name="T30" fmla="*/ 1271 w 3788"/>
                <a:gd name="T31" fmla="*/ 1028 h 5698"/>
                <a:gd name="T32" fmla="*/ 663 w 3788"/>
                <a:gd name="T33" fmla="*/ 476 h 5698"/>
                <a:gd name="T34" fmla="*/ 338 w 3788"/>
                <a:gd name="T35" fmla="*/ 230 h 5698"/>
                <a:gd name="T36" fmla="*/ 171 w 3788"/>
                <a:gd name="T37" fmla="*/ 115 h 5698"/>
                <a:gd name="T38" fmla="*/ 86 w 3788"/>
                <a:gd name="T39" fmla="*/ 60 h 5698"/>
                <a:gd name="T40" fmla="*/ 0 w 3788"/>
                <a:gd name="T41" fmla="*/ 7 h 5698"/>
                <a:gd name="T42" fmla="*/ 74 w 3788"/>
                <a:gd name="T43" fmla="*/ 76 h 5698"/>
                <a:gd name="T44" fmla="*/ 146 w 3788"/>
                <a:gd name="T45" fmla="*/ 146 h 5698"/>
                <a:gd name="T46" fmla="*/ 286 w 3788"/>
                <a:gd name="T47" fmla="*/ 290 h 5698"/>
                <a:gd name="T48" fmla="*/ 552 w 3788"/>
                <a:gd name="T49" fmla="*/ 589 h 5698"/>
                <a:gd name="T50" fmla="*/ 1024 w 3788"/>
                <a:gd name="T51" fmla="*/ 1226 h 5698"/>
                <a:gd name="T52" fmla="*/ 1391 w 3788"/>
                <a:gd name="T53" fmla="*/ 1907 h 5698"/>
                <a:gd name="T54" fmla="*/ 1607 w 3788"/>
                <a:gd name="T55" fmla="*/ 2849 h 5698"/>
                <a:gd name="T56" fmla="*/ 1917 w 3788"/>
                <a:gd name="T57" fmla="*/ 5698 h 5698"/>
                <a:gd name="T58" fmla="*/ 1934 w 3788"/>
                <a:gd name="T59" fmla="*/ 5698 h 5698"/>
                <a:gd name="T60" fmla="*/ 2239 w 3788"/>
                <a:gd name="T61" fmla="*/ 2883 h 5698"/>
                <a:gd name="T62" fmla="*/ 2444 w 3788"/>
                <a:gd name="T63" fmla="*/ 1932 h 5698"/>
                <a:gd name="T64" fmla="*/ 2795 w 3788"/>
                <a:gd name="T65" fmla="*/ 1243 h 5698"/>
                <a:gd name="T66" fmla="*/ 3250 w 3788"/>
                <a:gd name="T67" fmla="*/ 595 h 5698"/>
                <a:gd name="T68" fmla="*/ 3509 w 3788"/>
                <a:gd name="T69" fmla="*/ 290 h 5698"/>
                <a:gd name="T70" fmla="*/ 3646 w 3788"/>
                <a:gd name="T71" fmla="*/ 142 h 5698"/>
                <a:gd name="T72" fmla="*/ 3716 w 3788"/>
                <a:gd name="T73" fmla="*/ 70 h 5698"/>
                <a:gd name="T74" fmla="*/ 3788 w 3788"/>
                <a:gd name="T75" fmla="*/ 0 h 5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88" h="5698">
                  <a:moveTo>
                    <a:pt x="2245" y="2644"/>
                  </a:moveTo>
                  <a:cubicBezTo>
                    <a:pt x="2245" y="2644"/>
                    <a:pt x="2245" y="2644"/>
                    <a:pt x="2245" y="2644"/>
                  </a:cubicBezTo>
                  <a:cubicBezTo>
                    <a:pt x="2245" y="2644"/>
                    <a:pt x="2245" y="2644"/>
                    <a:pt x="2245" y="2644"/>
                  </a:cubicBezTo>
                  <a:cubicBezTo>
                    <a:pt x="2245" y="2644"/>
                    <a:pt x="2245" y="2644"/>
                    <a:pt x="2245" y="2644"/>
                  </a:cubicBezTo>
                  <a:moveTo>
                    <a:pt x="3788" y="0"/>
                  </a:moveTo>
                  <a:cubicBezTo>
                    <a:pt x="3759" y="18"/>
                    <a:pt x="3731" y="36"/>
                    <a:pt x="3703" y="54"/>
                  </a:cubicBezTo>
                  <a:cubicBezTo>
                    <a:pt x="3675" y="73"/>
                    <a:pt x="3647" y="92"/>
                    <a:pt x="3619" y="111"/>
                  </a:cubicBezTo>
                  <a:cubicBezTo>
                    <a:pt x="3563" y="149"/>
                    <a:pt x="3508" y="189"/>
                    <a:pt x="3453" y="229"/>
                  </a:cubicBezTo>
                  <a:cubicBezTo>
                    <a:pt x="3344" y="309"/>
                    <a:pt x="3237" y="393"/>
                    <a:pt x="3133" y="479"/>
                  </a:cubicBezTo>
                  <a:cubicBezTo>
                    <a:pt x="2923" y="653"/>
                    <a:pt x="2722" y="840"/>
                    <a:pt x="2532" y="1042"/>
                  </a:cubicBezTo>
                  <a:cubicBezTo>
                    <a:pt x="2437" y="1143"/>
                    <a:pt x="2346" y="1247"/>
                    <a:pt x="2258" y="1356"/>
                  </a:cubicBezTo>
                  <a:cubicBezTo>
                    <a:pt x="2170" y="1466"/>
                    <a:pt x="2086" y="1579"/>
                    <a:pt x="2007" y="1698"/>
                  </a:cubicBezTo>
                  <a:cubicBezTo>
                    <a:pt x="1975" y="1744"/>
                    <a:pt x="1945" y="1792"/>
                    <a:pt x="1915" y="1840"/>
                  </a:cubicBezTo>
                  <a:cubicBezTo>
                    <a:pt x="1880" y="1784"/>
                    <a:pt x="1844" y="1728"/>
                    <a:pt x="1806" y="1674"/>
                  </a:cubicBezTo>
                  <a:cubicBezTo>
                    <a:pt x="1725" y="1557"/>
                    <a:pt x="1640" y="1445"/>
                    <a:pt x="1550" y="1338"/>
                  </a:cubicBezTo>
                  <a:cubicBezTo>
                    <a:pt x="1461" y="1230"/>
                    <a:pt x="1368" y="1127"/>
                    <a:pt x="1271" y="1028"/>
                  </a:cubicBezTo>
                  <a:cubicBezTo>
                    <a:pt x="1079" y="829"/>
                    <a:pt x="875" y="646"/>
                    <a:pt x="663" y="476"/>
                  </a:cubicBezTo>
                  <a:cubicBezTo>
                    <a:pt x="557" y="391"/>
                    <a:pt x="449" y="309"/>
                    <a:pt x="338" y="230"/>
                  </a:cubicBezTo>
                  <a:cubicBezTo>
                    <a:pt x="283" y="191"/>
                    <a:pt x="227" y="153"/>
                    <a:pt x="171" y="115"/>
                  </a:cubicBezTo>
                  <a:cubicBezTo>
                    <a:pt x="143" y="97"/>
                    <a:pt x="115" y="78"/>
                    <a:pt x="86" y="60"/>
                  </a:cubicBezTo>
                  <a:cubicBezTo>
                    <a:pt x="58" y="42"/>
                    <a:pt x="29" y="24"/>
                    <a:pt x="0" y="7"/>
                  </a:cubicBezTo>
                  <a:cubicBezTo>
                    <a:pt x="26" y="30"/>
                    <a:pt x="50" y="53"/>
                    <a:pt x="74" y="76"/>
                  </a:cubicBezTo>
                  <a:cubicBezTo>
                    <a:pt x="98" y="99"/>
                    <a:pt x="122" y="123"/>
                    <a:pt x="146" y="146"/>
                  </a:cubicBezTo>
                  <a:cubicBezTo>
                    <a:pt x="194" y="194"/>
                    <a:pt x="240" y="242"/>
                    <a:pt x="286" y="290"/>
                  </a:cubicBezTo>
                  <a:cubicBezTo>
                    <a:pt x="378" y="388"/>
                    <a:pt x="467" y="487"/>
                    <a:pt x="552" y="589"/>
                  </a:cubicBezTo>
                  <a:cubicBezTo>
                    <a:pt x="723" y="793"/>
                    <a:pt x="882" y="1006"/>
                    <a:pt x="1024" y="1226"/>
                  </a:cubicBezTo>
                  <a:cubicBezTo>
                    <a:pt x="1165" y="1446"/>
                    <a:pt x="1291" y="1674"/>
                    <a:pt x="1391" y="1907"/>
                  </a:cubicBezTo>
                  <a:cubicBezTo>
                    <a:pt x="1406" y="1942"/>
                    <a:pt x="1625" y="2368"/>
                    <a:pt x="1607" y="2849"/>
                  </a:cubicBezTo>
                  <a:cubicBezTo>
                    <a:pt x="1565" y="3969"/>
                    <a:pt x="1320" y="5698"/>
                    <a:pt x="1917" y="5698"/>
                  </a:cubicBezTo>
                  <a:cubicBezTo>
                    <a:pt x="1923" y="5698"/>
                    <a:pt x="1928" y="5698"/>
                    <a:pt x="1934" y="5698"/>
                  </a:cubicBezTo>
                  <a:cubicBezTo>
                    <a:pt x="2551" y="5666"/>
                    <a:pt x="2290" y="3985"/>
                    <a:pt x="2239" y="2883"/>
                  </a:cubicBezTo>
                  <a:cubicBezTo>
                    <a:pt x="2217" y="2412"/>
                    <a:pt x="2430" y="1967"/>
                    <a:pt x="2444" y="1932"/>
                  </a:cubicBezTo>
                  <a:cubicBezTo>
                    <a:pt x="2539" y="1697"/>
                    <a:pt x="2658" y="1466"/>
                    <a:pt x="2795" y="1243"/>
                  </a:cubicBezTo>
                  <a:cubicBezTo>
                    <a:pt x="2931" y="1020"/>
                    <a:pt x="3084" y="803"/>
                    <a:pt x="3250" y="595"/>
                  </a:cubicBezTo>
                  <a:cubicBezTo>
                    <a:pt x="3333" y="491"/>
                    <a:pt x="3420" y="390"/>
                    <a:pt x="3509" y="290"/>
                  </a:cubicBezTo>
                  <a:cubicBezTo>
                    <a:pt x="3554" y="240"/>
                    <a:pt x="3599" y="191"/>
                    <a:pt x="3646" y="142"/>
                  </a:cubicBezTo>
                  <a:cubicBezTo>
                    <a:pt x="3669" y="118"/>
                    <a:pt x="3692" y="94"/>
                    <a:pt x="3716" y="70"/>
                  </a:cubicBezTo>
                  <a:cubicBezTo>
                    <a:pt x="3740" y="47"/>
                    <a:pt x="3763" y="23"/>
                    <a:pt x="3788" y="0"/>
                  </a:cubicBezTo>
                </a:path>
              </a:pathLst>
            </a:custGeom>
            <a:grpFill/>
            <a:ln>
              <a:noFill/>
            </a:ln>
            <a:effec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sp>
          <p:nvSpPr>
            <p:cNvPr id="88" name="Oval 69"/>
            <p:cNvSpPr>
              <a:spLocks noChangeArrowheads="1"/>
            </p:cNvSpPr>
            <p:nvPr/>
          </p:nvSpPr>
          <p:spPr bwMode="auto">
            <a:xfrm>
              <a:off x="5801961" y="2968770"/>
              <a:ext cx="586899" cy="595302"/>
            </a:xfrm>
            <a:prstGeom prst="ellipse">
              <a:avLst/>
            </a:prstGeom>
            <a:grpFill/>
            <a:ln>
              <a:noFill/>
            </a:ln>
            <a:effec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印品黑体" panose="00000500000000000000" pitchFamily="2" charset="-122"/>
              </a:endParaRPr>
            </a:p>
          </p:txBody>
        </p:sp>
      </p:grpSp>
      <p:grpSp>
        <p:nvGrpSpPr>
          <p:cNvPr id="89" name="组合 88"/>
          <p:cNvGrpSpPr/>
          <p:nvPr/>
        </p:nvGrpSpPr>
        <p:grpSpPr>
          <a:xfrm>
            <a:off x="1089025" y="2458720"/>
            <a:ext cx="2086610" cy="1570355"/>
            <a:chOff x="821835" y="1652683"/>
            <a:chExt cx="3563608" cy="2544700"/>
          </a:xfrm>
        </p:grpSpPr>
        <p:sp>
          <p:nvSpPr>
            <p:cNvPr id="90" name="Rounded Rectangle 31"/>
            <p:cNvSpPr/>
            <p:nvPr/>
          </p:nvSpPr>
          <p:spPr>
            <a:xfrm>
              <a:off x="821835" y="1688415"/>
              <a:ext cx="721040" cy="72104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sz="2800" b="1" dirty="0">
                  <a:solidFill>
                    <a:schemeClr val="bg1"/>
                  </a:solidFill>
                  <a:latin typeface="印品黑体" panose="00000500000000000000" pitchFamily="2" charset="-122"/>
                  <a:cs typeface="+mn-ea"/>
                  <a:sym typeface="+mn-lt"/>
                </a:rPr>
                <a:t>01</a:t>
              </a:r>
              <a:endParaRPr lang="en-US" sz="2800" b="1" dirty="0">
                <a:solidFill>
                  <a:schemeClr val="bg1"/>
                </a:solidFill>
                <a:latin typeface="印品黑体" panose="00000500000000000000" pitchFamily="2" charset="-122"/>
                <a:cs typeface="+mn-ea"/>
                <a:sym typeface="+mn-lt"/>
              </a:endParaRPr>
            </a:p>
          </p:txBody>
        </p:sp>
        <p:sp>
          <p:nvSpPr>
            <p:cNvPr id="91" name="TextBox 32"/>
            <p:cNvSpPr txBox="1"/>
            <p:nvPr/>
          </p:nvSpPr>
          <p:spPr>
            <a:xfrm>
              <a:off x="1542875" y="1652683"/>
              <a:ext cx="2076659" cy="203389"/>
            </a:xfrm>
            <a:prstGeom prst="rect">
              <a:avLst/>
            </a:prstGeom>
            <a:noFill/>
          </p:spPr>
          <p:txBody>
            <a:bodyPr wrap="square" lIns="144000" tIns="0" rIns="0" bIns="0" rtlCol="0" anchor="ctr" anchorCtr="0">
              <a:noAutofit/>
            </a:bodyPr>
            <a:p>
              <a:pPr>
                <a:lnSpc>
                  <a:spcPct val="150000"/>
                </a:lnSpc>
              </a:pPr>
              <a:r>
                <a:rPr lang="en-US" altLang="zh-CN" sz="1400" b="1" dirty="0">
                  <a:solidFill>
                    <a:schemeClr val="accent1"/>
                  </a:solidFill>
                  <a:latin typeface="印品黑体" panose="00000500000000000000" pitchFamily="2" charset="-122"/>
                  <a:cs typeface="+mn-ea"/>
                  <a:sym typeface="+mn-lt"/>
                </a:rPr>
                <a:t>Leaf-wise</a:t>
              </a:r>
              <a:endParaRPr lang="en-US" altLang="zh-CN" sz="1400" b="1" dirty="0">
                <a:solidFill>
                  <a:schemeClr val="accent1"/>
                </a:solidFill>
                <a:latin typeface="印品黑体" panose="00000500000000000000" pitchFamily="2" charset="-122"/>
                <a:cs typeface="+mn-ea"/>
                <a:sym typeface="+mn-lt"/>
              </a:endParaRPr>
            </a:p>
          </p:txBody>
        </p:sp>
        <p:sp>
          <p:nvSpPr>
            <p:cNvPr id="92" name="TextBox 33"/>
            <p:cNvSpPr txBox="1"/>
            <p:nvPr/>
          </p:nvSpPr>
          <p:spPr>
            <a:xfrm>
              <a:off x="1542875" y="1856072"/>
              <a:ext cx="2842568" cy="791166"/>
            </a:xfrm>
            <a:prstGeom prst="rect">
              <a:avLst/>
            </a:prstGeom>
            <a:noFill/>
          </p:spPr>
          <p:txBody>
            <a:bodyPr wrap="square" lIns="144000" tIns="0" rIns="0" bIns="0" rtlCol="0" anchor="ctr" anchorCtr="0">
              <a:noAutofit/>
            </a:bodyPr>
            <a:p>
              <a:pPr>
                <a:lnSpc>
                  <a:spcPct val="150000"/>
                </a:lnSpc>
              </a:pPr>
              <a:r>
                <a:rPr lang="zh-CN" sz="900" dirty="0">
                  <a:solidFill>
                    <a:sysClr val="windowText" lastClr="000000"/>
                  </a:solidFill>
                  <a:latin typeface="印品黑体" panose="00000500000000000000" pitchFamily="2" charset="-122"/>
                  <a:cs typeface="+mn-ea"/>
                  <a:sym typeface="+mn-lt"/>
                </a:rPr>
                <a:t>带深度限制的</a:t>
              </a:r>
              <a:r>
                <a:rPr lang="en-US" altLang="zh-CN" sz="900" dirty="0">
                  <a:solidFill>
                    <a:sysClr val="windowText" lastClr="000000"/>
                  </a:solidFill>
                  <a:latin typeface="印品黑体" panose="00000500000000000000" pitchFamily="2" charset="-122"/>
                  <a:cs typeface="+mn-ea"/>
                  <a:sym typeface="+mn-lt"/>
                </a:rPr>
                <a:t>Leaf-wise</a:t>
              </a:r>
              <a:r>
                <a:rPr lang="zh-CN" altLang="en-US" sz="900" dirty="0">
                  <a:solidFill>
                    <a:sysClr val="windowText" lastClr="000000"/>
                  </a:solidFill>
                  <a:latin typeface="印品黑体" panose="00000500000000000000" pitchFamily="2" charset="-122"/>
                  <a:cs typeface="+mn-ea"/>
                  <a:sym typeface="+mn-lt"/>
                </a:rPr>
                <a:t>生长策略</a:t>
              </a:r>
              <a:endParaRPr lang="zh-CN" altLang="en-US" sz="900" dirty="0">
                <a:solidFill>
                  <a:sysClr val="windowText" lastClr="000000"/>
                </a:solidFill>
                <a:latin typeface="印品黑体" panose="00000500000000000000" pitchFamily="2" charset="-122"/>
                <a:cs typeface="+mn-ea"/>
                <a:sym typeface="+mn-lt"/>
              </a:endParaRPr>
            </a:p>
          </p:txBody>
        </p:sp>
        <p:sp>
          <p:nvSpPr>
            <p:cNvPr id="93" name="Rounded Rectangle 34"/>
            <p:cNvSpPr/>
            <p:nvPr/>
          </p:nvSpPr>
          <p:spPr>
            <a:xfrm>
              <a:off x="821835" y="3238559"/>
              <a:ext cx="721040" cy="72104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sz="2800" b="1" dirty="0">
                  <a:solidFill>
                    <a:schemeClr val="bg1"/>
                  </a:solidFill>
                  <a:latin typeface="印品黑体" panose="00000500000000000000" pitchFamily="2" charset="-122"/>
                  <a:cs typeface="+mn-ea"/>
                  <a:sym typeface="+mn-lt"/>
                </a:rPr>
                <a:t>03</a:t>
              </a:r>
              <a:endParaRPr lang="en-US" sz="2800" b="1" dirty="0">
                <a:solidFill>
                  <a:schemeClr val="bg1"/>
                </a:solidFill>
                <a:latin typeface="印品黑体" panose="00000500000000000000" pitchFamily="2" charset="-122"/>
                <a:cs typeface="+mn-ea"/>
                <a:sym typeface="+mn-lt"/>
              </a:endParaRPr>
            </a:p>
          </p:txBody>
        </p:sp>
        <p:sp>
          <p:nvSpPr>
            <p:cNvPr id="94" name="TextBox 35"/>
            <p:cNvSpPr txBox="1"/>
            <p:nvPr/>
          </p:nvSpPr>
          <p:spPr>
            <a:xfrm>
              <a:off x="1542875" y="3202827"/>
              <a:ext cx="2076659" cy="203389"/>
            </a:xfrm>
            <a:prstGeom prst="rect">
              <a:avLst/>
            </a:prstGeom>
            <a:noFill/>
          </p:spPr>
          <p:txBody>
            <a:bodyPr wrap="square" lIns="144000" tIns="0" rIns="0" bIns="0" rtlCol="0" anchor="ctr" anchorCtr="0">
              <a:noAutofit/>
            </a:bodyPr>
            <a:p>
              <a:pPr>
                <a:lnSpc>
                  <a:spcPct val="150000"/>
                </a:lnSpc>
              </a:pPr>
              <a:r>
                <a:rPr lang="en-US" altLang="zh-CN" sz="1400" b="1" dirty="0">
                  <a:solidFill>
                    <a:schemeClr val="accent3"/>
                  </a:solidFill>
                  <a:latin typeface="印品黑体" panose="00000500000000000000" pitchFamily="2" charset="-122"/>
                  <a:cs typeface="+mn-ea"/>
                  <a:sym typeface="+mn-lt"/>
                </a:rPr>
                <a:t>GOSS</a:t>
              </a:r>
              <a:endParaRPr lang="en-US" altLang="zh-CN" sz="1400" b="1" dirty="0">
                <a:solidFill>
                  <a:schemeClr val="accent3"/>
                </a:solidFill>
                <a:latin typeface="印品黑体" panose="00000500000000000000" pitchFamily="2" charset="-122"/>
                <a:cs typeface="+mn-ea"/>
                <a:sym typeface="+mn-lt"/>
              </a:endParaRPr>
            </a:p>
          </p:txBody>
        </p:sp>
        <p:sp>
          <p:nvSpPr>
            <p:cNvPr id="95" name="TextBox 36"/>
            <p:cNvSpPr txBox="1"/>
            <p:nvPr/>
          </p:nvSpPr>
          <p:spPr>
            <a:xfrm>
              <a:off x="1542875" y="3406217"/>
              <a:ext cx="2842568" cy="791166"/>
            </a:xfrm>
            <a:prstGeom prst="rect">
              <a:avLst/>
            </a:prstGeom>
            <a:noFill/>
          </p:spPr>
          <p:txBody>
            <a:bodyPr wrap="square" lIns="144000" tIns="0" rIns="0" bIns="0" rtlCol="0" anchor="ctr" anchorCtr="0">
              <a:noAutofit/>
            </a:bodyPr>
            <a:p>
              <a:pPr>
                <a:lnSpc>
                  <a:spcPct val="150000"/>
                </a:lnSpc>
              </a:pPr>
              <a:r>
                <a:rPr lang="zh-CN" altLang="en-US" sz="900" dirty="0">
                  <a:solidFill>
                    <a:sysClr val="windowText" lastClr="000000"/>
                  </a:solidFill>
                  <a:latin typeface="印品黑体" panose="00000500000000000000" pitchFamily="2" charset="-122"/>
                  <a:cs typeface="+mn-ea"/>
                  <a:sym typeface="+mn-lt"/>
                </a:rPr>
                <a:t>基于梯度的单边采样算法</a:t>
              </a:r>
              <a:endParaRPr lang="zh-CN" altLang="en-US" sz="900" dirty="0">
                <a:solidFill>
                  <a:sysClr val="windowText" lastClr="000000"/>
                </a:solidFill>
                <a:latin typeface="印品黑体" panose="00000500000000000000" pitchFamily="2" charset="-122"/>
                <a:cs typeface="+mn-ea"/>
                <a:sym typeface="+mn-lt"/>
              </a:endParaRPr>
            </a:p>
          </p:txBody>
        </p:sp>
      </p:grpSp>
      <p:grpSp>
        <p:nvGrpSpPr>
          <p:cNvPr id="99" name="组合 98"/>
          <p:cNvGrpSpPr/>
          <p:nvPr/>
        </p:nvGrpSpPr>
        <p:grpSpPr>
          <a:xfrm>
            <a:off x="5568950" y="2471420"/>
            <a:ext cx="2289810" cy="1570355"/>
            <a:chOff x="7483987" y="1652683"/>
            <a:chExt cx="3910082" cy="2544700"/>
          </a:xfrm>
        </p:grpSpPr>
        <p:sp>
          <p:nvSpPr>
            <p:cNvPr id="100" name="Rounded Rectangle 40"/>
            <p:cNvSpPr/>
            <p:nvPr/>
          </p:nvSpPr>
          <p:spPr>
            <a:xfrm flipH="1">
              <a:off x="10673029" y="1688415"/>
              <a:ext cx="721040" cy="721040"/>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sz="2800" b="1" dirty="0">
                  <a:solidFill>
                    <a:schemeClr val="bg1"/>
                  </a:solidFill>
                  <a:latin typeface="印品黑体" panose="00000500000000000000" pitchFamily="2" charset="-122"/>
                  <a:cs typeface="+mn-ea"/>
                  <a:sym typeface="+mn-lt"/>
                </a:rPr>
                <a:t>02</a:t>
              </a:r>
              <a:endParaRPr lang="en-US" sz="2800" b="1" dirty="0">
                <a:solidFill>
                  <a:schemeClr val="bg1"/>
                </a:solidFill>
                <a:latin typeface="印品黑体" panose="00000500000000000000" pitchFamily="2" charset="-122"/>
                <a:cs typeface="+mn-ea"/>
                <a:sym typeface="+mn-lt"/>
              </a:endParaRPr>
            </a:p>
          </p:txBody>
        </p:sp>
        <p:sp>
          <p:nvSpPr>
            <p:cNvPr id="101" name="TextBox 41"/>
            <p:cNvSpPr txBox="1"/>
            <p:nvPr/>
          </p:nvSpPr>
          <p:spPr>
            <a:xfrm flipH="1">
              <a:off x="7483987" y="1652683"/>
              <a:ext cx="3188973" cy="245377"/>
            </a:xfrm>
            <a:prstGeom prst="rect">
              <a:avLst/>
            </a:prstGeom>
            <a:noFill/>
          </p:spPr>
          <p:txBody>
            <a:bodyPr wrap="square" lIns="0" tIns="0" rIns="144000" bIns="0" rtlCol="0" anchor="ctr" anchorCtr="0">
              <a:noAutofit/>
            </a:bodyPr>
            <a:p>
              <a:pPr algn="r">
                <a:lnSpc>
                  <a:spcPct val="150000"/>
                </a:lnSpc>
              </a:pPr>
              <a:r>
                <a:rPr lang="en-US" altLang="zh-CN" sz="1400" b="1" dirty="0">
                  <a:solidFill>
                    <a:schemeClr val="accent2"/>
                  </a:solidFill>
                  <a:latin typeface="印品黑体" panose="00000500000000000000" pitchFamily="2" charset="-122"/>
                  <a:cs typeface="+mn-ea"/>
                  <a:sym typeface="+mn-lt"/>
                </a:rPr>
                <a:t>Histogram</a:t>
              </a:r>
              <a:endParaRPr lang="en-US" altLang="zh-CN" sz="1400" b="1" dirty="0">
                <a:solidFill>
                  <a:schemeClr val="accent2"/>
                </a:solidFill>
                <a:latin typeface="印品黑体" panose="00000500000000000000" pitchFamily="2" charset="-122"/>
                <a:cs typeface="+mn-ea"/>
                <a:sym typeface="+mn-lt"/>
              </a:endParaRPr>
            </a:p>
          </p:txBody>
        </p:sp>
        <p:sp>
          <p:nvSpPr>
            <p:cNvPr id="102" name="TextBox 42"/>
            <p:cNvSpPr txBox="1"/>
            <p:nvPr/>
          </p:nvSpPr>
          <p:spPr>
            <a:xfrm flipH="1">
              <a:off x="7983106" y="1856072"/>
              <a:ext cx="2689921" cy="791166"/>
            </a:xfrm>
            <a:prstGeom prst="rect">
              <a:avLst/>
            </a:prstGeom>
            <a:noFill/>
          </p:spPr>
          <p:txBody>
            <a:bodyPr wrap="square" lIns="0" tIns="0" rIns="144000" bIns="0" rtlCol="0" anchor="ctr" anchorCtr="0">
              <a:noAutofit/>
            </a:bodyPr>
            <a:p>
              <a:pPr algn="r">
                <a:lnSpc>
                  <a:spcPct val="150000"/>
                </a:lnSpc>
              </a:pPr>
              <a:r>
                <a:rPr lang="zh-CN" altLang="en-US" sz="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基于Histogram的决策树算法</a:t>
              </a:r>
              <a:endParaRPr lang="en-US" sz="800" dirty="0">
                <a:solidFill>
                  <a:sysClr val="windowText" lastClr="000000"/>
                </a:solidFill>
                <a:latin typeface="印品黑体" panose="00000500000000000000" pitchFamily="2" charset="-122"/>
                <a:cs typeface="+mn-ea"/>
                <a:sym typeface="+mn-lt"/>
              </a:endParaRPr>
            </a:p>
          </p:txBody>
        </p:sp>
        <p:sp>
          <p:nvSpPr>
            <p:cNvPr id="103" name="Rounded Rectangle 43"/>
            <p:cNvSpPr/>
            <p:nvPr/>
          </p:nvSpPr>
          <p:spPr>
            <a:xfrm flipH="1">
              <a:off x="10673029" y="3238559"/>
              <a:ext cx="721040" cy="721040"/>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sz="2800" b="1" dirty="0">
                  <a:solidFill>
                    <a:schemeClr val="bg1"/>
                  </a:solidFill>
                  <a:latin typeface="印品黑体" panose="00000500000000000000" pitchFamily="2" charset="-122"/>
                  <a:cs typeface="+mn-ea"/>
                  <a:sym typeface="+mn-lt"/>
                </a:rPr>
                <a:t>04</a:t>
              </a:r>
              <a:endParaRPr lang="en-US" sz="2800" b="1" dirty="0">
                <a:solidFill>
                  <a:schemeClr val="bg1"/>
                </a:solidFill>
                <a:latin typeface="印品黑体" panose="00000500000000000000" pitchFamily="2" charset="-122"/>
                <a:cs typeface="+mn-ea"/>
                <a:sym typeface="+mn-lt"/>
              </a:endParaRPr>
            </a:p>
          </p:txBody>
        </p:sp>
        <p:sp>
          <p:nvSpPr>
            <p:cNvPr id="104" name="TextBox 44"/>
            <p:cNvSpPr txBox="1"/>
            <p:nvPr/>
          </p:nvSpPr>
          <p:spPr>
            <a:xfrm flipH="1">
              <a:off x="8503195" y="3202827"/>
              <a:ext cx="2076659" cy="203389"/>
            </a:xfrm>
            <a:prstGeom prst="rect">
              <a:avLst/>
            </a:prstGeom>
            <a:noFill/>
          </p:spPr>
          <p:txBody>
            <a:bodyPr wrap="square" lIns="0" tIns="0" rIns="144000" bIns="0" rtlCol="0" anchor="ctr" anchorCtr="0">
              <a:noAutofit/>
            </a:bodyPr>
            <a:p>
              <a:pPr algn="r">
                <a:lnSpc>
                  <a:spcPct val="150000"/>
                </a:lnSpc>
              </a:pPr>
              <a:r>
                <a:rPr lang="en-US" altLang="vi-VN" sz="1400" b="1" dirty="0">
                  <a:solidFill>
                    <a:schemeClr val="accent4"/>
                  </a:solidFill>
                  <a:cs typeface="+mn-ea"/>
                  <a:sym typeface="+mn-lt"/>
                </a:rPr>
                <a:t>EFB</a:t>
              </a:r>
              <a:endParaRPr lang="en-US" altLang="vi-VN" sz="1400" b="1" dirty="0">
                <a:solidFill>
                  <a:schemeClr val="accent4"/>
                </a:solidFill>
                <a:cs typeface="+mn-ea"/>
                <a:sym typeface="+mn-lt"/>
              </a:endParaRPr>
            </a:p>
          </p:txBody>
        </p:sp>
        <p:sp>
          <p:nvSpPr>
            <p:cNvPr id="105" name="TextBox 45"/>
            <p:cNvSpPr txBox="1"/>
            <p:nvPr/>
          </p:nvSpPr>
          <p:spPr>
            <a:xfrm flipH="1">
              <a:off x="7983106" y="3406217"/>
              <a:ext cx="2689921" cy="791166"/>
            </a:xfrm>
            <a:prstGeom prst="rect">
              <a:avLst/>
            </a:prstGeom>
            <a:noFill/>
          </p:spPr>
          <p:txBody>
            <a:bodyPr wrap="square" lIns="0" tIns="0" rIns="144000" bIns="0" rtlCol="0" anchor="ctr" anchorCtr="0">
              <a:noAutofit/>
            </a:bodyPr>
            <a:p>
              <a:pPr algn="r">
                <a:lnSpc>
                  <a:spcPct val="150000"/>
                </a:lnSpc>
              </a:pPr>
              <a:r>
                <a:rPr lang="zh-CN" altLang="en-US" sz="800" dirty="0">
                  <a:solidFill>
                    <a:sysClr val="windowText" lastClr="000000"/>
                  </a:solidFill>
                  <a:latin typeface="印品黑体" panose="00000500000000000000" pitchFamily="2" charset="-122"/>
                  <a:cs typeface="+mn-ea"/>
                  <a:sym typeface="+mn-lt"/>
                </a:rPr>
                <a:t>互斥特征捆绑算法</a:t>
              </a:r>
              <a:endParaRPr lang="zh-CN" altLang="en-US" sz="800" dirty="0">
                <a:solidFill>
                  <a:sysClr val="windowText" lastClr="000000"/>
                </a:solidFill>
                <a:latin typeface="印品黑体" panose="00000500000000000000" pitchFamily="2" charset="-122"/>
                <a:cs typeface="+mn-ea"/>
                <a:sym typeface="+mn-lt"/>
              </a:endParaRPr>
            </a:p>
          </p:txBody>
        </p:sp>
      </p:grpSp>
      <p:sp>
        <p:nvSpPr>
          <p:cNvPr id="109" name="TextBox 32"/>
          <p:cNvSpPr txBox="1"/>
          <p:nvPr/>
        </p:nvSpPr>
        <p:spPr>
          <a:xfrm>
            <a:off x="4164965" y="4686300"/>
            <a:ext cx="814070" cy="450850"/>
          </a:xfrm>
          <a:prstGeom prst="rect">
            <a:avLst/>
          </a:prstGeom>
          <a:noFill/>
        </p:spPr>
        <p:txBody>
          <a:bodyPr wrap="square" lIns="144000" tIns="0" rIns="0" bIns="0" rtlCol="0" anchor="ctr" anchorCtr="0">
            <a:noAutofit/>
          </a:bodyPr>
          <a:p>
            <a:pPr>
              <a:lnSpc>
                <a:spcPct val="150000"/>
              </a:lnSpc>
            </a:pPr>
            <a:r>
              <a:rPr lang="en-US" altLang="zh-CN" sz="2400" b="1" dirty="0">
                <a:solidFill>
                  <a:schemeClr val="accent1"/>
                </a:solidFill>
                <a:latin typeface="印品黑体" panose="00000500000000000000" pitchFamily="2" charset="-122"/>
                <a:cs typeface="+mn-ea"/>
                <a:sym typeface="+mn-lt"/>
              </a:rPr>
              <a:t>GBDT</a:t>
            </a:r>
            <a:endParaRPr lang="en-US" altLang="zh-CN" sz="2400" b="1" dirty="0">
              <a:solidFill>
                <a:schemeClr val="accent1"/>
              </a:solidFill>
              <a:latin typeface="印品黑体" panose="00000500000000000000" pitchFamily="2" charset="-122"/>
              <a:cs typeface="+mn-ea"/>
              <a:sym typeface="+mn-lt"/>
            </a:endParaRPr>
          </a:p>
        </p:txBody>
      </p:sp>
      <p:pic>
        <p:nvPicPr>
          <p:cNvPr id="4" name="图片 3"/>
          <p:cNvPicPr>
            <a:picLocks noChangeAspect="1"/>
          </p:cNvPicPr>
          <p:nvPr/>
        </p:nvPicPr>
        <p:blipFill>
          <a:blip r:embed="rId1"/>
          <a:stretch>
            <a:fillRect/>
          </a:stretch>
        </p:blipFill>
        <p:spPr>
          <a:xfrm>
            <a:off x="1126490" y="1563370"/>
            <a:ext cx="5135880" cy="480060"/>
          </a:xfrm>
          <a:prstGeom prst="rect">
            <a:avLst/>
          </a:prstGeom>
        </p:spPr>
      </p:pic>
      <p:pic>
        <p:nvPicPr>
          <p:cNvPr id="6" name="图片 5"/>
          <p:cNvPicPr>
            <a:picLocks noChangeAspect="1"/>
          </p:cNvPicPr>
          <p:nvPr/>
        </p:nvPicPr>
        <p:blipFill>
          <a:blip r:embed="rId2"/>
          <a:stretch>
            <a:fillRect/>
          </a:stretch>
        </p:blipFill>
        <p:spPr>
          <a:xfrm>
            <a:off x="4932045" y="4102735"/>
            <a:ext cx="4161155" cy="475615"/>
          </a:xfrm>
          <a:prstGeom prst="rect">
            <a:avLst/>
          </a:prstGeom>
        </p:spPr>
      </p:pic>
      <p:pic>
        <p:nvPicPr>
          <p:cNvPr id="7" name="图片 6"/>
          <p:cNvPicPr>
            <a:picLocks noChangeAspect="1"/>
          </p:cNvPicPr>
          <p:nvPr/>
        </p:nvPicPr>
        <p:blipFill>
          <a:blip r:embed="rId3"/>
          <a:stretch>
            <a:fillRect/>
          </a:stretch>
        </p:blipFill>
        <p:spPr>
          <a:xfrm>
            <a:off x="251460" y="3951605"/>
            <a:ext cx="3812540" cy="1047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778495"/>
                </a:solidFill>
                <a:latin typeface="印品黑体" panose="00000500000000000000" pitchFamily="2" charset="-122"/>
                <a:ea typeface="印品黑体" panose="00000500000000000000" pitchFamily="2" charset="-122"/>
              </a:rPr>
              <a:t>Leaf-wise</a:t>
            </a:r>
            <a:endParaRPr lang="en-US" altLang="zh-CN" sz="1800" dirty="0">
              <a:solidFill>
                <a:srgbClr val="778495"/>
              </a:solidFill>
              <a:latin typeface="印品黑体" panose="00000500000000000000" pitchFamily="2" charset="-122"/>
              <a:ea typeface="印品黑体" panose="00000500000000000000" pitchFamily="2" charset="-122"/>
            </a:endParaRPr>
          </a:p>
        </p:txBody>
      </p:sp>
      <p:sp>
        <p:nvSpPr>
          <p:cNvPr id="2" name="文本框 1"/>
          <p:cNvSpPr txBox="1"/>
          <p:nvPr/>
        </p:nvSpPr>
        <p:spPr>
          <a:xfrm>
            <a:off x="971550" y="699135"/>
            <a:ext cx="6688455" cy="560070"/>
          </a:xfrm>
          <a:prstGeom prst="rect">
            <a:avLst/>
          </a:prstGeom>
          <a:noFill/>
        </p:spPr>
        <p:txBody>
          <a:bodyPr wrap="square" rtlCol="0">
            <a:noAutofit/>
          </a:bodyPr>
          <a:p>
            <a:r>
              <a:rPr sz="1200" dirty="0" smtClean="0">
                <a:solidFill>
                  <a:schemeClr val="tx1">
                    <a:lumMod val="75000"/>
                    <a:lumOff val="25000"/>
                  </a:schemeClr>
                </a:solidFill>
                <a:latin typeface="微软雅黑" panose="020B0503020204020204" pitchFamily="34" charset="-122"/>
                <a:ea typeface="微软雅黑" panose="020B0503020204020204" pitchFamily="34" charset="-122"/>
              </a:rPr>
              <a:t>大部分决策树的学习算法通过 level(depth)-wise 策略生长树，如下图一样：</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p:nvPr/>
        </p:nvPicPr>
        <p:blipFill>
          <a:blip r:embed="rId1"/>
          <a:stretch>
            <a:fillRect/>
          </a:stretch>
        </p:blipFill>
        <p:spPr>
          <a:xfrm>
            <a:off x="2239010" y="987425"/>
            <a:ext cx="3933190" cy="1505585"/>
          </a:xfrm>
          <a:prstGeom prst="rect">
            <a:avLst/>
          </a:prstGeom>
          <a:noFill/>
          <a:ln w="9525">
            <a:noFill/>
          </a:ln>
        </p:spPr>
      </p:pic>
      <p:sp>
        <p:nvSpPr>
          <p:cNvPr id="4" name="文本框 3"/>
          <p:cNvSpPr txBox="1"/>
          <p:nvPr/>
        </p:nvSpPr>
        <p:spPr>
          <a:xfrm>
            <a:off x="971550" y="2493010"/>
            <a:ext cx="6468745" cy="1014730"/>
          </a:xfrm>
          <a:prstGeom prst="rect">
            <a:avLst/>
          </a:prstGeom>
          <a:noFill/>
        </p:spPr>
        <p:txBody>
          <a:bodyPr wrap="square" rtlCol="0" anchor="t">
            <a:spAutoFit/>
          </a:bodyPr>
          <a:p>
            <a:r>
              <a:rPr sz="1200" dirty="0" smtClean="0">
                <a:solidFill>
                  <a:schemeClr val="tx1">
                    <a:lumMod val="75000"/>
                    <a:lumOff val="25000"/>
                  </a:schemeClr>
                </a:solidFill>
                <a:latin typeface="微软雅黑" panose="020B0503020204020204" pitchFamily="34" charset="-122"/>
                <a:ea typeface="微软雅黑" panose="020B0503020204020204" pitchFamily="34" charset="-122"/>
              </a:rPr>
              <a:t>LightGBM 通过 leaf-wise策略来生长树。它将选取具有最大 delta loss 的叶节点来生长。 当生长相同的 #leaf，leaf-wise 算法可以比 level-wise 算法减少更多的损失。</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sz="1200" dirty="0" smtClean="0">
                <a:solidFill>
                  <a:schemeClr val="tx1">
                    <a:lumMod val="75000"/>
                    <a:lumOff val="25000"/>
                  </a:schemeClr>
                </a:solidFill>
                <a:latin typeface="微软雅黑" panose="020B0503020204020204" pitchFamily="34" charset="-122"/>
                <a:ea typeface="微软雅黑" panose="020B0503020204020204" pitchFamily="34" charset="-122"/>
              </a:rPr>
              <a:t>当 #data 较小的时候，leaf-wise 可能会造成过拟合。 所以，LightGBM 可以利用额外的参数 max_depth 来限制树的深度并避免过拟合（树的生长仍然通过 leaf-wise 策略）。</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2"/>
          <a:stretch>
            <a:fillRect/>
          </a:stretch>
        </p:blipFill>
        <p:spPr>
          <a:xfrm>
            <a:off x="1979930" y="3507740"/>
            <a:ext cx="4263390" cy="16008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539805" y="19532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模型训练</a:t>
            </a:r>
            <a:endParaRPr lang="zh-CN" altLang="en-US" sz="1800" dirty="0">
              <a:solidFill>
                <a:srgbClr val="778495"/>
              </a:solidFill>
              <a:latin typeface="印品黑体" panose="00000500000000000000" pitchFamily="2" charset="-122"/>
              <a:ea typeface="印品黑体" panose="00000500000000000000" pitchFamily="2" charset="-122"/>
            </a:endParaRPr>
          </a:p>
        </p:txBody>
      </p:sp>
      <p:sp>
        <p:nvSpPr>
          <p:cNvPr id="2" name="文本框 1"/>
          <p:cNvSpPr txBox="1"/>
          <p:nvPr/>
        </p:nvSpPr>
        <p:spPr>
          <a:xfrm>
            <a:off x="1115695" y="915670"/>
            <a:ext cx="6688455" cy="560070"/>
          </a:xfrm>
          <a:prstGeom prst="rect">
            <a:avLst/>
          </a:prstGeom>
          <a:noFill/>
        </p:spPr>
        <p:txBody>
          <a:bodyPr wrap="square" rtlCol="0">
            <a:noAutofit/>
          </a:bodyPr>
          <a:p>
            <a:r>
              <a:rPr 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lightgbm</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是</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python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的一个第三方库，通过</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pip</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安装之后即可导入使用。</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在训练集的划分上用到</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折交叉验证的方法，取最后的平均值作为最终的预测值</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首先挑选出要用于训练的特征，</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s</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ession_id等特征均已经被缩放因此不再需要，risk_label作为目标标签需要作为另一个参数传入</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15695" y="1842135"/>
            <a:ext cx="7162800" cy="662940"/>
          </a:xfrm>
          <a:prstGeom prst="rect">
            <a:avLst/>
          </a:prstGeom>
        </p:spPr>
      </p:pic>
      <p:sp>
        <p:nvSpPr>
          <p:cNvPr id="4" name="文本框 3"/>
          <p:cNvSpPr txBox="1"/>
          <p:nvPr/>
        </p:nvSpPr>
        <p:spPr>
          <a:xfrm>
            <a:off x="1043940" y="2696845"/>
            <a:ext cx="3639185" cy="560070"/>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为了提高训练速度，可以先挑选出分类特征：</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43940" y="4083685"/>
            <a:ext cx="5068570" cy="962660"/>
          </a:xfrm>
          <a:prstGeom prst="rect">
            <a:avLst/>
          </a:prstGeom>
        </p:spPr>
      </p:pic>
      <p:pic>
        <p:nvPicPr>
          <p:cNvPr id="8" name="图片 7"/>
          <p:cNvPicPr>
            <a:picLocks noChangeAspect="1"/>
          </p:cNvPicPr>
          <p:nvPr/>
        </p:nvPicPr>
        <p:blipFill>
          <a:blip r:embed="rId3"/>
          <a:stretch>
            <a:fillRect/>
          </a:stretch>
        </p:blipFill>
        <p:spPr>
          <a:xfrm>
            <a:off x="1043940" y="3003550"/>
            <a:ext cx="6525260" cy="962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539805" y="19532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模型训练</a:t>
            </a:r>
            <a:endParaRPr lang="zh-CN" altLang="en-US" sz="1800" dirty="0">
              <a:solidFill>
                <a:srgbClr val="778495"/>
              </a:solidFill>
              <a:latin typeface="印品黑体" panose="00000500000000000000" pitchFamily="2" charset="-122"/>
              <a:ea typeface="印品黑体" panose="00000500000000000000" pitchFamily="2" charset="-122"/>
            </a:endParaRPr>
          </a:p>
        </p:txBody>
      </p:sp>
      <p:sp>
        <p:nvSpPr>
          <p:cNvPr id="2" name="文本框 1"/>
          <p:cNvSpPr txBox="1"/>
          <p:nvPr/>
        </p:nvSpPr>
        <p:spPr>
          <a:xfrm>
            <a:off x="107950" y="699135"/>
            <a:ext cx="4770755" cy="4220845"/>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对</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LGBM</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模型进行调参，这里直接使用手动调参，在实际调参过程可以使用网格搜索自动调参</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参数解释（来源</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:LGBM</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官方文档）：</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objective</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训练任务</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,binary: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二分类任务</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boosting_type</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提升类型</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,gbdt: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基于决策树的集成算法</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metric</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:评估集上评估的指标,auc:AUC</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n_jobs</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:用来设定CPU运行情况,-1:</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全部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cpu</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learning_rate</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学习率</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num_leaves</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一棵树上最大叶子数</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max_depth</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树的最大深度</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tree_lear</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ner</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树学习器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主要用于并行学习</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serial:</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单机学习器</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colsample_bytree</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每棵随机采样的列数的占比</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subsample</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训练时采样一定比例的数据</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subsample_freq</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:subsample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所占比例</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num_boost_round:</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迭代次数</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max_bin</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最大</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bin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数量</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verbosity</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日志输出</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,-1:fatal</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seed</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用于生成其他种子的种子</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bagging_seed</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用于</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bagging</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的随机数种子</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feature_fraction_seed</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用于生成随机选取特征列的种子</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early_stopping_rounds</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验证集的误差</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没有在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early_stopping_rounds</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轮内降低则</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停止迭代</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1"/>
            </p:custDataLst>
          </p:nvPr>
        </p:nvPicPr>
        <p:blipFill>
          <a:blip r:embed="rId2"/>
          <a:stretch>
            <a:fillRect/>
          </a:stretch>
        </p:blipFill>
        <p:spPr>
          <a:xfrm>
            <a:off x="5364480" y="267335"/>
            <a:ext cx="2940050" cy="4764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539805" y="19532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模型训练</a:t>
            </a:r>
            <a:endParaRPr lang="zh-CN" altLang="en-US" sz="1800" dirty="0">
              <a:solidFill>
                <a:srgbClr val="778495"/>
              </a:solidFill>
              <a:latin typeface="印品黑体" panose="00000500000000000000" pitchFamily="2" charset="-122"/>
              <a:ea typeface="印品黑体" panose="00000500000000000000" pitchFamily="2" charset="-122"/>
            </a:endParaRPr>
          </a:p>
        </p:txBody>
      </p:sp>
      <p:sp>
        <p:nvSpPr>
          <p:cNvPr id="2" name="文本框 1"/>
          <p:cNvSpPr txBox="1"/>
          <p:nvPr/>
        </p:nvSpPr>
        <p:spPr>
          <a:xfrm>
            <a:off x="323850" y="1707515"/>
            <a:ext cx="2877820" cy="1649730"/>
          </a:xfrm>
          <a:prstGeom prst="rect">
            <a:avLst/>
          </a:prstGeom>
          <a:noFill/>
        </p:spPr>
        <p:txBody>
          <a:bodyPr wrap="square" rtlCol="0">
            <a:noAutofit/>
          </a:bodyPr>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将数据传入模型中进行训练并预测，取平均值作为最终预测结果</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记录每次计算结果用于模型评估</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计算特征的重要程度用于优化特征工程部分</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636010" y="1131570"/>
            <a:ext cx="5059045" cy="3241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539805" y="19532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模型训练</a:t>
            </a:r>
            <a:endParaRPr lang="zh-CN" altLang="en-US" sz="1800" dirty="0">
              <a:solidFill>
                <a:srgbClr val="778495"/>
              </a:solidFill>
              <a:latin typeface="印品黑体" panose="00000500000000000000" pitchFamily="2" charset="-122"/>
              <a:ea typeface="印品黑体" panose="00000500000000000000" pitchFamily="2" charset="-122"/>
            </a:endParaRPr>
          </a:p>
        </p:txBody>
      </p:sp>
      <p:sp>
        <p:nvSpPr>
          <p:cNvPr id="2" name="文本框 1"/>
          <p:cNvSpPr txBox="1"/>
          <p:nvPr/>
        </p:nvSpPr>
        <p:spPr>
          <a:xfrm>
            <a:off x="251460" y="699135"/>
            <a:ext cx="2877820" cy="1649730"/>
          </a:xfrm>
          <a:prstGeom prst="rect">
            <a:avLst/>
          </a:prstGeom>
          <a:noFill/>
        </p:spPr>
        <p:txBody>
          <a:bodyPr wrap="square" rtlCol="0">
            <a:noAutofit/>
          </a:bodyPr>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将数据传入模型中进行训练并预测，取平均值作为最终预测结果</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记录每次计算结果用于模型评估</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计算特征的重要程度用于优化特征工程部分</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779520" y="339725"/>
            <a:ext cx="5059045" cy="3241040"/>
          </a:xfrm>
          <a:prstGeom prst="rect">
            <a:avLst/>
          </a:prstGeom>
        </p:spPr>
      </p:pic>
      <p:pic>
        <p:nvPicPr>
          <p:cNvPr id="4" name="图片 3"/>
          <p:cNvPicPr>
            <a:picLocks noChangeAspect="1"/>
          </p:cNvPicPr>
          <p:nvPr/>
        </p:nvPicPr>
        <p:blipFill>
          <a:blip r:embed="rId2"/>
          <a:stretch>
            <a:fillRect/>
          </a:stretch>
        </p:blipFill>
        <p:spPr>
          <a:xfrm>
            <a:off x="323850" y="2211705"/>
            <a:ext cx="2988310" cy="2802890"/>
          </a:xfrm>
          <a:prstGeom prst="rect">
            <a:avLst/>
          </a:prstGeom>
        </p:spPr>
      </p:pic>
      <p:sp>
        <p:nvSpPr>
          <p:cNvPr id="5" name="文本框 4"/>
          <p:cNvSpPr txBox="1"/>
          <p:nvPr/>
        </p:nvSpPr>
        <p:spPr>
          <a:xfrm>
            <a:off x="3779520" y="3723640"/>
            <a:ext cx="4572000" cy="275590"/>
          </a:xfrm>
          <a:prstGeom prst="rect">
            <a:avLst/>
          </a:prstGeom>
          <a:noFill/>
        </p:spPr>
        <p:txBody>
          <a:bodyPr wrap="square" rtlCol="0" anchor="t">
            <a:spAutoFit/>
          </a:bodyPr>
          <a:p>
            <a:pPr indent="0">
              <a:buNone/>
            </a:pP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最后打印评估结果</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3"/>
          <a:stretch>
            <a:fillRect/>
          </a:stretch>
        </p:blipFill>
        <p:spPr>
          <a:xfrm>
            <a:off x="3779520" y="4168775"/>
            <a:ext cx="4434840" cy="845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539805" y="19532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模型融合</a:t>
            </a:r>
            <a:endParaRPr lang="zh-CN" altLang="en-US" sz="1800" dirty="0">
              <a:solidFill>
                <a:srgbClr val="778495"/>
              </a:solidFill>
              <a:latin typeface="印品黑体" panose="00000500000000000000" pitchFamily="2" charset="-122"/>
              <a:ea typeface="印品黑体" panose="00000500000000000000" pitchFamily="2" charset="-122"/>
            </a:endParaRPr>
          </a:p>
        </p:txBody>
      </p:sp>
      <p:sp>
        <p:nvSpPr>
          <p:cNvPr id="7" name="文本框 6"/>
          <p:cNvSpPr txBox="1"/>
          <p:nvPr/>
        </p:nvSpPr>
        <p:spPr>
          <a:xfrm>
            <a:off x="1115695" y="699135"/>
            <a:ext cx="6688455" cy="560070"/>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由于本实验采用的是四个</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LGBM</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单模融合得出最后结果，因此在最后需要将</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个模型得到的结果进行融合，这里采用的是采基于排序的模型融合方法。排序法的具体步骤如下</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(1) 对预测结果进行排序；</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(2) 对排序序号进行平均；</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(3) 对平均排序序号进行归一化。</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在归一化之前根据单模之间的相关性赋予其对应结果一个权重，最终结果即为单模的加权平均值</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 name="图片 101"/>
          <p:cNvPicPr/>
          <p:nvPr/>
        </p:nvPicPr>
        <p:blipFill>
          <a:blip r:embed="rId1">
            <a:clrChange>
              <a:clrFrom>
                <a:srgbClr val="FFFFFF">
                  <a:alpha val="100000"/>
                </a:srgbClr>
              </a:clrFrom>
              <a:clrTo>
                <a:srgbClr val="FFFFFF">
                  <a:alpha val="100000"/>
                  <a:alpha val="0"/>
                </a:srgbClr>
              </a:clrTo>
            </a:clrChange>
          </a:blip>
          <a:stretch>
            <a:fillRect/>
          </a:stretch>
        </p:blipFill>
        <p:spPr>
          <a:xfrm>
            <a:off x="1619885" y="2571750"/>
            <a:ext cx="5475605" cy="23183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539805" y="19532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模型融合</a:t>
            </a:r>
            <a:endParaRPr lang="zh-CN" altLang="en-US" sz="1800" dirty="0">
              <a:solidFill>
                <a:srgbClr val="778495"/>
              </a:solidFill>
              <a:latin typeface="印品黑体" panose="00000500000000000000" pitchFamily="2" charset="-122"/>
              <a:ea typeface="印品黑体" panose="00000500000000000000" pitchFamily="2" charset="-122"/>
            </a:endParaRPr>
          </a:p>
        </p:txBody>
      </p:sp>
      <p:sp>
        <p:nvSpPr>
          <p:cNvPr id="7" name="文本框 6"/>
          <p:cNvSpPr txBox="1"/>
          <p:nvPr/>
        </p:nvSpPr>
        <p:spPr>
          <a:xfrm>
            <a:off x="245110" y="1131570"/>
            <a:ext cx="1860550" cy="318770"/>
          </a:xfrm>
          <a:prstGeom prst="rect">
            <a:avLst/>
          </a:prstGeom>
          <a:noFill/>
        </p:spPr>
        <p:txBody>
          <a:bodyPr wrap="square" rtlCol="0">
            <a:no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导入待融合数据并汇总</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11120" y="835660"/>
            <a:ext cx="2491740" cy="916940"/>
          </a:xfrm>
          <a:prstGeom prst="rect">
            <a:avLst/>
          </a:prstGeom>
        </p:spPr>
      </p:pic>
      <p:pic>
        <p:nvPicPr>
          <p:cNvPr id="3" name="图片 2"/>
          <p:cNvPicPr>
            <a:picLocks noChangeAspect="1"/>
          </p:cNvPicPr>
          <p:nvPr/>
        </p:nvPicPr>
        <p:blipFill>
          <a:blip r:embed="rId2"/>
          <a:stretch>
            <a:fillRect/>
          </a:stretch>
        </p:blipFill>
        <p:spPr>
          <a:xfrm>
            <a:off x="5470525" y="835660"/>
            <a:ext cx="2211070" cy="925195"/>
          </a:xfrm>
          <a:prstGeom prst="rect">
            <a:avLst/>
          </a:prstGeom>
        </p:spPr>
      </p:pic>
      <p:pic>
        <p:nvPicPr>
          <p:cNvPr id="4" name="图片 3"/>
          <p:cNvPicPr>
            <a:picLocks noChangeAspect="1"/>
          </p:cNvPicPr>
          <p:nvPr/>
        </p:nvPicPr>
        <p:blipFill>
          <a:blip r:embed="rId3"/>
          <a:stretch>
            <a:fillRect/>
          </a:stretch>
        </p:blipFill>
        <p:spPr>
          <a:xfrm>
            <a:off x="1691640" y="2284095"/>
            <a:ext cx="2550160" cy="2616835"/>
          </a:xfrm>
          <a:prstGeom prst="rect">
            <a:avLst/>
          </a:prstGeom>
        </p:spPr>
      </p:pic>
      <p:sp>
        <p:nvSpPr>
          <p:cNvPr id="5" name="文本框 4"/>
          <p:cNvSpPr txBox="1"/>
          <p:nvPr/>
        </p:nvSpPr>
        <p:spPr>
          <a:xfrm>
            <a:off x="179705" y="2644140"/>
            <a:ext cx="1991995" cy="460375"/>
          </a:xfrm>
          <a:prstGeom prst="rect">
            <a:avLst/>
          </a:prstGeom>
          <a:noFill/>
        </p:spPr>
        <p:txBody>
          <a:bodyPr wrap="square" rtlCol="0">
            <a:no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查看模型的相关性</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4427855" y="3147695"/>
            <a:ext cx="4725035" cy="478155"/>
          </a:xfrm>
          <a:prstGeom prst="rect">
            <a:avLst/>
          </a:prstGeom>
        </p:spPr>
      </p:pic>
      <p:sp>
        <p:nvSpPr>
          <p:cNvPr id="8" name="文本框 7"/>
          <p:cNvSpPr txBox="1"/>
          <p:nvPr/>
        </p:nvSpPr>
        <p:spPr>
          <a:xfrm>
            <a:off x="4427855" y="2787650"/>
            <a:ext cx="4297045" cy="460375"/>
          </a:xfrm>
          <a:prstGeom prst="rect">
            <a:avLst/>
          </a:prstGeom>
          <a:noFill/>
        </p:spPr>
        <p:txBody>
          <a:bodyPr wrap="square" rtlCol="0">
            <a:no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根据模型的相关性利用排序平均法与权重进行模型融合</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stretch>
            <a:fillRect/>
          </a:stretch>
        </p:blipFill>
        <p:spPr>
          <a:xfrm>
            <a:off x="4476115" y="4443730"/>
            <a:ext cx="4274820" cy="411480"/>
          </a:xfrm>
          <a:prstGeom prst="rect">
            <a:avLst/>
          </a:prstGeom>
        </p:spPr>
      </p:pic>
      <p:sp>
        <p:nvSpPr>
          <p:cNvPr id="11" name="文本框 10"/>
          <p:cNvSpPr txBox="1"/>
          <p:nvPr/>
        </p:nvSpPr>
        <p:spPr>
          <a:xfrm>
            <a:off x="4476115" y="4011930"/>
            <a:ext cx="1259840" cy="275590"/>
          </a:xfrm>
          <a:prstGeom prst="rect">
            <a:avLst/>
          </a:prstGeom>
          <a:noFill/>
        </p:spPr>
        <p:txBody>
          <a:bodyPr wrap="square" rtlCol="0" anchor="t">
            <a:sp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4.</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保存融合结果</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539805" y="19532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提交结果</a:t>
            </a:r>
            <a:endParaRPr lang="zh-CN" altLang="en-US" sz="1800" dirty="0">
              <a:solidFill>
                <a:srgbClr val="778495"/>
              </a:solidFill>
              <a:latin typeface="印品黑体" panose="00000500000000000000" pitchFamily="2" charset="-122"/>
              <a:ea typeface="印品黑体" panose="00000500000000000000" pitchFamily="2" charset="-122"/>
            </a:endParaRPr>
          </a:p>
        </p:txBody>
      </p:sp>
      <p:sp>
        <p:nvSpPr>
          <p:cNvPr id="8" name="文本框 7"/>
          <p:cNvSpPr txBox="1"/>
          <p:nvPr/>
        </p:nvSpPr>
        <p:spPr>
          <a:xfrm>
            <a:off x="7452360" y="699770"/>
            <a:ext cx="878840" cy="318135"/>
          </a:xfrm>
          <a:prstGeom prst="rect">
            <a:avLst/>
          </a:prstGeom>
          <a:noFill/>
        </p:spPr>
        <p:txBody>
          <a:bodyPr wrap="square" rtlCol="0">
            <a:noAutofit/>
          </a:bodyPr>
          <a:p>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最终结果</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35560" y="1635760"/>
            <a:ext cx="6611620" cy="3043555"/>
          </a:xfrm>
          <a:prstGeom prst="rect">
            <a:avLst/>
          </a:prstGeom>
        </p:spPr>
      </p:pic>
      <p:pic>
        <p:nvPicPr>
          <p:cNvPr id="12" name="图片 11"/>
          <p:cNvPicPr>
            <a:picLocks noChangeAspect="1"/>
          </p:cNvPicPr>
          <p:nvPr/>
        </p:nvPicPr>
        <p:blipFill>
          <a:blip r:embed="rId2"/>
          <a:stretch>
            <a:fillRect/>
          </a:stretch>
        </p:blipFill>
        <p:spPr>
          <a:xfrm>
            <a:off x="6804025" y="1059815"/>
            <a:ext cx="2082800" cy="3733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48"/>
          <p:cNvSpPr txBox="1"/>
          <p:nvPr/>
        </p:nvSpPr>
        <p:spPr>
          <a:xfrm>
            <a:off x="4068445" y="1203960"/>
            <a:ext cx="1484630" cy="1120775"/>
          </a:xfrm>
          <a:prstGeom prst="rect">
            <a:avLst/>
          </a:prstGeom>
          <a:noFill/>
        </p:spPr>
        <p:txBody>
          <a:bodyPr wrap="square" lIns="0" tIns="0" rIns="0" bIns="0" rtlCol="0">
            <a:noAutofit/>
          </a:bodyPr>
          <a:lstStyle/>
          <a:p>
            <a:r>
              <a:rPr lang="en-US" altLang="zh-CN" sz="8000" dirty="0">
                <a:solidFill>
                  <a:srgbClr val="5AAD9E"/>
                </a:solidFill>
                <a:latin typeface="Narkisim" panose="020E0502050101010101" pitchFamily="34" charset="-79"/>
                <a:ea typeface="华康雅宋体W9(P)" panose="02020900000000000000" pitchFamily="18" charset="-122"/>
                <a:cs typeface="Narkisim" panose="020E0502050101010101" pitchFamily="34" charset="-79"/>
                <a:sym typeface="+mn-lt"/>
              </a:rPr>
              <a:t>01</a:t>
            </a:r>
            <a:endParaRPr lang="en-GB" altLang="zh-CN" sz="8000" dirty="0">
              <a:solidFill>
                <a:srgbClr val="5AAD9E"/>
              </a:solidFill>
              <a:latin typeface="Narkisim" panose="020E0502050101010101" pitchFamily="34" charset="-79"/>
              <a:ea typeface="华康雅宋体W9(P)" panose="02020900000000000000" pitchFamily="18" charset="-122"/>
              <a:cs typeface="Narkisim" panose="020E0502050101010101" pitchFamily="34" charset="-79"/>
              <a:sym typeface="+mn-lt"/>
            </a:endParaRPr>
          </a:p>
        </p:txBody>
      </p:sp>
      <p:sp>
        <p:nvSpPr>
          <p:cNvPr id="7" name="TextBox 48"/>
          <p:cNvSpPr txBox="1"/>
          <p:nvPr/>
        </p:nvSpPr>
        <p:spPr>
          <a:xfrm>
            <a:off x="2843808" y="2188552"/>
            <a:ext cx="4176464" cy="676910"/>
          </a:xfrm>
          <a:prstGeom prst="rect">
            <a:avLst/>
          </a:prstGeom>
          <a:noFill/>
        </p:spPr>
        <p:txBody>
          <a:bodyPr wrap="square" lIns="0" tIns="0" rIns="0" bIns="0" rtlCol="0">
            <a:spAutoFit/>
          </a:bodyPr>
          <a:lstStyle/>
          <a:p>
            <a:r>
              <a:rPr lang="zh-CN" altLang="en-US" sz="4400" dirty="0">
                <a:solidFill>
                  <a:srgbClr val="778495"/>
                </a:solidFill>
                <a:latin typeface="印品黑体" panose="00000500000000000000" pitchFamily="2" charset="-122"/>
                <a:ea typeface="印品黑体" panose="00000500000000000000" pitchFamily="2" charset="-122"/>
                <a:cs typeface="+mn-ea"/>
                <a:sym typeface="+mn-lt"/>
              </a:rPr>
              <a:t>赛题介绍</a:t>
            </a:r>
            <a:endParaRPr lang="en-GB" altLang="zh-CN" sz="4400" dirty="0">
              <a:solidFill>
                <a:srgbClr val="778495"/>
              </a:solidFill>
              <a:latin typeface="印品黑体" panose="00000500000000000000" pitchFamily="2" charset="-122"/>
              <a:ea typeface="印品黑体" panose="00000500000000000000" pitchFamily="2" charset="-122"/>
              <a:cs typeface="+mn-ea"/>
              <a:sym typeface="+mn-lt"/>
            </a:endParaRPr>
          </a:p>
        </p:txBody>
      </p:sp>
      <p:grpSp>
        <p:nvGrpSpPr>
          <p:cNvPr id="11" name="组合 10"/>
          <p:cNvGrpSpPr/>
          <p:nvPr/>
        </p:nvGrpSpPr>
        <p:grpSpPr>
          <a:xfrm>
            <a:off x="4019078" y="-2366463"/>
            <a:ext cx="7395510" cy="6618716"/>
            <a:chOff x="4019078" y="-2366463"/>
            <a:chExt cx="7395510" cy="6618716"/>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6156176" y="-1025054"/>
              <a:ext cx="4332447" cy="3570061"/>
            </a:xfrm>
            <a:prstGeom prst="rect">
              <a:avLst/>
            </a:prstGeom>
          </p:spPr>
        </p:pic>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768064" flipH="1" flipV="1">
              <a:off x="7082141" y="682192"/>
              <a:ext cx="4332447" cy="3570061"/>
            </a:xfrm>
            <a:prstGeom prst="rect">
              <a:avLst/>
            </a:prstGeom>
          </p:spPr>
        </p:pic>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4019078" y="-2366463"/>
              <a:ext cx="4332447" cy="3570061"/>
            </a:xfrm>
            <a:prstGeom prst="rect">
              <a:avLst/>
            </a:prstGeom>
          </p:spPr>
        </p:pic>
      </p:grpSp>
      <p:grpSp>
        <p:nvGrpSpPr>
          <p:cNvPr id="15" name="组合 14"/>
          <p:cNvGrpSpPr/>
          <p:nvPr/>
        </p:nvGrpSpPr>
        <p:grpSpPr>
          <a:xfrm>
            <a:off x="-2433908" y="2223904"/>
            <a:ext cx="7321890" cy="5520901"/>
            <a:chOff x="-2433908" y="2223904"/>
            <a:chExt cx="7321890" cy="5520901"/>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sp>
        <p:nvSpPr>
          <p:cNvPr id="8" name="TextBox 49"/>
          <p:cNvSpPr txBox="1"/>
          <p:nvPr/>
        </p:nvSpPr>
        <p:spPr>
          <a:xfrm>
            <a:off x="3664070" y="2952695"/>
            <a:ext cx="2780138" cy="122555"/>
          </a:xfrm>
          <a:prstGeom prst="rect">
            <a:avLst/>
          </a:prstGeom>
          <a:noFill/>
        </p:spPr>
        <p:txBody>
          <a:bodyPr wrap="square" lIns="0" tIns="0" rIns="0" bIns="0" rtlCol="0">
            <a:spAutoFit/>
          </a:bodyPr>
          <a:lstStyle/>
          <a:p>
            <a:pPr lvl="0" algn="l" fontAlgn="base">
              <a:buClrTx/>
              <a:buSzTx/>
              <a:buFontTx/>
              <a:defRPr/>
            </a:pPr>
            <a:r>
              <a:rPr lang="zh-CN" altLang="en-US" sz="800" dirty="0">
                <a:solidFill>
                  <a:srgbClr val="5AAD9E"/>
                </a:solidFill>
                <a:latin typeface="印品黑体" panose="00000500000000000000" pitchFamily="2" charset="-122"/>
                <a:sym typeface="Open Sans" panose="020B0606030504020204" pitchFamily="34" charset="0"/>
              </a:rPr>
              <a:t>THE PROBLEM ANALYSIS</a:t>
            </a:r>
            <a:endParaRPr lang="zh-CN" altLang="en-US" sz="800" dirty="0">
              <a:solidFill>
                <a:srgbClr val="778495"/>
              </a:solidFill>
              <a:latin typeface="印品黑体" panose="00000500000000000000" pitchFamily="2" charset="-122"/>
              <a:ea typeface="印品黑体" panose="00000500000000000000"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64"/>
                                        </p:tgtEl>
                                        <p:attrNameLst>
                                          <p:attrName>style.visibility</p:attrName>
                                        </p:attrNameLst>
                                      </p:cBhvr>
                                      <p:to>
                                        <p:strVal val="visible"/>
                                      </p:to>
                                    </p:set>
                                    <p:animEffect transition="in" filter="wipe(left)">
                                      <p:cBhvr>
                                        <p:cTn id="7" dur="200"/>
                                        <p:tgtEl>
                                          <p:spTgt spid="64"/>
                                        </p:tgtEl>
                                      </p:cBhvr>
                                    </p:animEffect>
                                  </p:childTnLst>
                                </p:cTn>
                              </p:par>
                            </p:childTnLst>
                          </p:cTn>
                        </p:par>
                        <p:par>
                          <p:cTn id="8" fill="hold">
                            <p:stCondLst>
                              <p:cond delay="259"/>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7"/>
                                        </p:tgtEl>
                                        <p:attrNameLst>
                                          <p:attrName>style.visibility</p:attrName>
                                        </p:attrNameLst>
                                      </p:cBhvr>
                                      <p:to>
                                        <p:strVal val="visible"/>
                                      </p:to>
                                    </p:set>
                                    <p:animEffect transition="in" filter="wipe(left)">
                                      <p:cBhvr>
                                        <p:cTn id="11" dur="200"/>
                                        <p:tgtEl>
                                          <p:spTgt spid="7"/>
                                        </p:tgtEl>
                                      </p:cBhvr>
                                    </p:animEffect>
                                  </p:childTnLst>
                                </p:cTn>
                              </p:par>
                            </p:childTnLst>
                          </p:cTn>
                        </p:par>
                        <p:par>
                          <p:cTn id="12" fill="hold">
                            <p:stCondLst>
                              <p:cond delay="63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8"/>
                                        </p:tgtEl>
                                        <p:attrNameLst>
                                          <p:attrName>style.visibility</p:attrName>
                                        </p:attrNameLst>
                                      </p:cBhvr>
                                      <p:to>
                                        <p:strVal val="visible"/>
                                      </p:to>
                                    </p:set>
                                    <p:animEffect transition="in" filter="wipe(left)">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8"/>
          <p:cNvSpPr txBox="1"/>
          <p:nvPr/>
        </p:nvSpPr>
        <p:spPr>
          <a:xfrm>
            <a:off x="2843808" y="2188552"/>
            <a:ext cx="4176464" cy="676910"/>
          </a:xfrm>
          <a:prstGeom prst="rect">
            <a:avLst/>
          </a:prstGeom>
          <a:noFill/>
        </p:spPr>
        <p:txBody>
          <a:bodyPr wrap="square" lIns="0" tIns="0" rIns="0" bIns="0" rtlCol="0">
            <a:spAutoFit/>
          </a:bodyPr>
          <a:lstStyle/>
          <a:p>
            <a:r>
              <a:rPr lang="zh-CN" altLang="en-US" sz="4400" dirty="0">
                <a:solidFill>
                  <a:schemeClr val="bg1">
                    <a:lumMod val="50000"/>
                  </a:schemeClr>
                </a:solidFill>
                <a:latin typeface="印品黑体" panose="00000500000000000000" pitchFamily="2" charset="-122"/>
                <a:ea typeface="印品黑体" panose="00000500000000000000" pitchFamily="2" charset="-122"/>
                <a:cs typeface="+mn-ea"/>
                <a:sym typeface="+mn-lt"/>
              </a:rPr>
              <a:t>心得体会</a:t>
            </a:r>
            <a:endParaRPr lang="en-GB" altLang="zh-CN" sz="4400" dirty="0">
              <a:solidFill>
                <a:schemeClr val="bg1">
                  <a:lumMod val="50000"/>
                </a:schemeClr>
              </a:solidFill>
              <a:latin typeface="印品黑体" panose="00000500000000000000" pitchFamily="2" charset="-122"/>
              <a:ea typeface="印品黑体" panose="00000500000000000000" pitchFamily="2" charset="-122"/>
              <a:cs typeface="+mn-ea"/>
              <a:sym typeface="+mn-lt"/>
            </a:endParaRPr>
          </a:p>
        </p:txBody>
      </p:sp>
      <p:sp>
        <p:nvSpPr>
          <p:cNvPr id="7" name="TextBox 49"/>
          <p:cNvSpPr txBox="1"/>
          <p:nvPr/>
        </p:nvSpPr>
        <p:spPr>
          <a:xfrm>
            <a:off x="3664070" y="2952695"/>
            <a:ext cx="2780138" cy="122555"/>
          </a:xfrm>
          <a:prstGeom prst="rect">
            <a:avLst/>
          </a:prstGeom>
          <a:noFill/>
        </p:spPr>
        <p:txBody>
          <a:bodyPr wrap="square" lIns="0" tIns="0" rIns="0" bIns="0" rtlCol="0">
            <a:spAutoFit/>
          </a:bodyPr>
          <a:lstStyle/>
          <a:p>
            <a:pPr lvl="0" algn="l" fontAlgn="base">
              <a:buClrTx/>
              <a:buSzTx/>
              <a:buFontTx/>
              <a:defRPr/>
            </a:pPr>
            <a:r>
              <a:rPr lang="zh-CN" altLang="en-US" sz="800" dirty="0">
                <a:solidFill>
                  <a:schemeClr val="tx2"/>
                </a:solidFill>
                <a:latin typeface="印品黑体" panose="00000500000000000000" pitchFamily="2" charset="-122"/>
                <a:sym typeface="Open Sans" panose="020B0606030504020204" pitchFamily="34" charset="0"/>
              </a:rPr>
              <a:t>THE RESULT SUMMARY</a:t>
            </a:r>
            <a:endParaRPr lang="zh-CN" altLang="en-US" sz="800" dirty="0">
              <a:solidFill>
                <a:schemeClr val="bg1">
                  <a:lumMod val="50000"/>
                </a:schemeClr>
              </a:solidFill>
              <a:latin typeface="印品黑体" panose="00000500000000000000" pitchFamily="2" charset="-122"/>
              <a:ea typeface="印品黑体" panose="00000500000000000000" pitchFamily="2" charset="-122"/>
              <a:cs typeface="+mn-ea"/>
              <a:sym typeface="+mn-lt"/>
            </a:endParaRPr>
          </a:p>
        </p:txBody>
      </p:sp>
      <p:sp>
        <p:nvSpPr>
          <p:cNvPr id="8" name="TextBox 48"/>
          <p:cNvSpPr txBox="1"/>
          <p:nvPr/>
        </p:nvSpPr>
        <p:spPr>
          <a:xfrm>
            <a:off x="4139952" y="1124620"/>
            <a:ext cx="1728192" cy="1231106"/>
          </a:xfrm>
          <a:prstGeom prst="rect">
            <a:avLst/>
          </a:prstGeom>
          <a:noFill/>
        </p:spPr>
        <p:txBody>
          <a:bodyPr wrap="square" lIns="0" tIns="0" rIns="0" bIns="0" rtlCol="0">
            <a:spAutoFit/>
          </a:bodyPr>
          <a:lstStyle/>
          <a:p>
            <a:r>
              <a:rPr lang="en-US" altLang="zh-CN" sz="8000" dirty="0">
                <a:solidFill>
                  <a:srgbClr val="5AAD9E"/>
                </a:solidFill>
                <a:latin typeface="Narkisim" panose="020E0502050101010101" pitchFamily="34" charset="-79"/>
                <a:ea typeface="华康雅宋体W9(P)" panose="02020900000000000000" pitchFamily="18" charset="-122"/>
                <a:cs typeface="Narkisim" panose="020E0502050101010101" pitchFamily="34" charset="-79"/>
                <a:sym typeface="+mn-lt"/>
              </a:rPr>
              <a:t>04</a:t>
            </a:r>
            <a:endParaRPr lang="en-GB" altLang="zh-CN" sz="8000" dirty="0">
              <a:solidFill>
                <a:srgbClr val="5AAD9E"/>
              </a:solidFill>
              <a:latin typeface="Narkisim" panose="020E0502050101010101" pitchFamily="34" charset="-79"/>
              <a:ea typeface="华康雅宋体W9(P)" panose="02020900000000000000" pitchFamily="18" charset="-122"/>
              <a:cs typeface="Narkisim" panose="020E0502050101010101" pitchFamily="34" charset="-79"/>
              <a:sym typeface="+mn-lt"/>
            </a:endParaRPr>
          </a:p>
        </p:txBody>
      </p:sp>
      <p:grpSp>
        <p:nvGrpSpPr>
          <p:cNvPr id="10" name="组合 9"/>
          <p:cNvGrpSpPr/>
          <p:nvPr/>
        </p:nvGrpSpPr>
        <p:grpSpPr>
          <a:xfrm>
            <a:off x="4019078" y="-2366463"/>
            <a:ext cx="7395510" cy="6618716"/>
            <a:chOff x="4019078" y="-2366463"/>
            <a:chExt cx="7395510" cy="6618716"/>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6156176" y="-1025054"/>
              <a:ext cx="4332447" cy="3570061"/>
            </a:xfrm>
            <a:prstGeom prst="rect">
              <a:avLst/>
            </a:prstGeom>
          </p:spPr>
        </p:pic>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768064" flipH="1" flipV="1">
              <a:off x="7082141" y="682192"/>
              <a:ext cx="4332447" cy="3570061"/>
            </a:xfrm>
            <a:prstGeom prst="rect">
              <a:avLst/>
            </a:prstGeom>
          </p:spPr>
        </p:pic>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4019078" y="-2366463"/>
              <a:ext cx="4332447" cy="3570061"/>
            </a:xfrm>
            <a:prstGeom prst="rect">
              <a:avLst/>
            </a:prstGeom>
          </p:spPr>
        </p:pic>
      </p:grpSp>
      <p:grpSp>
        <p:nvGrpSpPr>
          <p:cNvPr id="15" name="组合 14"/>
          <p:cNvGrpSpPr/>
          <p:nvPr/>
        </p:nvGrpSpPr>
        <p:grpSpPr>
          <a:xfrm>
            <a:off x="-2433908" y="2223904"/>
            <a:ext cx="7321890" cy="5520901"/>
            <a:chOff x="-2433908" y="2223904"/>
            <a:chExt cx="7321890" cy="5520901"/>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59"/>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6"/>
                                        </p:tgtEl>
                                        <p:attrNameLst>
                                          <p:attrName>style.visibility</p:attrName>
                                        </p:attrNameLst>
                                      </p:cBhvr>
                                      <p:to>
                                        <p:strVal val="visible"/>
                                      </p:to>
                                    </p:set>
                                    <p:animEffect transition="in" filter="wipe(left)">
                                      <p:cBhvr>
                                        <p:cTn id="11" dur="200"/>
                                        <p:tgtEl>
                                          <p:spTgt spid="6"/>
                                        </p:tgtEl>
                                      </p:cBhvr>
                                    </p:animEffect>
                                  </p:childTnLst>
                                </p:cTn>
                              </p:par>
                            </p:childTnLst>
                          </p:cTn>
                        </p:par>
                        <p:par>
                          <p:cTn id="12" fill="hold">
                            <p:stCondLst>
                              <p:cond delay="63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7"/>
                                        </p:tgtEl>
                                        <p:attrNameLst>
                                          <p:attrName>style.visibility</p:attrName>
                                        </p:attrNameLst>
                                      </p:cBhvr>
                                      <p:to>
                                        <p:strVal val="visible"/>
                                      </p:to>
                                    </p:set>
                                    <p:animEffect transition="in" filter="wipe(left)">
                                      <p:cBhvr>
                                        <p:cTn id="15"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p:nvPr/>
        </p:nvSpPr>
        <p:spPr>
          <a:xfrm>
            <a:off x="539805" y="19532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心得体会</a:t>
            </a:r>
            <a:endParaRPr lang="zh-CN" altLang="en-US" sz="1800" dirty="0">
              <a:solidFill>
                <a:srgbClr val="778495"/>
              </a:solidFill>
              <a:latin typeface="印品黑体" panose="00000500000000000000" pitchFamily="2" charset="-122"/>
              <a:ea typeface="印品黑体" panose="00000500000000000000" pitchFamily="2" charset="-122"/>
            </a:endParaRPr>
          </a:p>
        </p:txBody>
      </p:sp>
      <p:sp>
        <p:nvSpPr>
          <p:cNvPr id="7" name="文本框 6"/>
          <p:cNvSpPr txBox="1"/>
          <p:nvPr/>
        </p:nvSpPr>
        <p:spPr>
          <a:xfrm>
            <a:off x="802005" y="555625"/>
            <a:ext cx="7377430" cy="2839720"/>
          </a:xfrm>
          <a:prstGeom prst="rect">
            <a:avLst/>
          </a:prstGeom>
          <a:noFill/>
        </p:spPr>
        <p:txBody>
          <a:bodyPr wrap="square" rtlCol="0">
            <a:noAutofit/>
          </a:bodyPr>
          <a:p>
            <a:pPr indent="457200"/>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刚开始接触这道赛题的时候我并不知道应该用什么模型去完成，因此我在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csdn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、百度、知乎上查阅相关资料，最终了解到</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LGBM</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模型可以很好地解决预测问题，但是我对于</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LGBM</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没有什么了解，所以我开始查找资料学习他的原理。在开始做这道题的时候我抱着试一试的心态在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github</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上搜了一下这个比赛，真的看到了</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top1</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团队的解决方案，在看到他们是开源的之后我决定以他们的代码为基础学习这个模型。但是一上来的模型融合代码我就完全看不明白了，在经过一天查阅大量的资料后我才读懂这几句代码的含义。之后由于是四个单模，我决定从最简单的开始看起，也就是</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lgb_du.py</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这其中我也花了非常长的时间去理解，包括他们的特征工程、数据清洗等。但由于他们并没有将数据挖掘的部分写在文件上，因此我在读代码的同时也在不断地画图去理解为什么要这么拆解特征。在模型参数部分我也花了很长时间，去了解了网格调参，但是由于时间不够最终只能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top1</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方案已经调好的参数。在之后的比赛中我会去进一步学习并实践。在融模过程还遇到一个问题就是</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DataFrame().rank()</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出来的结果与我自己在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EXCEL</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中实现的平均排序得到的结果不一样，查阅资料也没有相关解释，在头疼了半天之后发现</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rank()</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结果的每一行与</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excel</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对应的那一行的结果相加正好是总样本数！我才明白</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rank()</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排名方法与</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EXCEL</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的是相反的导致了这个结果。在完成这个实验之后，我为了加强对</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LGBM</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模型以及特征工程的理解，报名了系统访问风险识别这个比赛，然后尝试自己写出代码，并且得到了</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0.92</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的成绩，虽然属于中等偏下的成绩，但是我还是非常高兴自己对这个模型和预测问题有了初步的理解，在之后我会继续打牢基础，逐步学习不同的模型并将他们真正用到生活中。</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00430" y="3395345"/>
            <a:ext cx="7181215" cy="1476375"/>
          </a:xfrm>
          <a:prstGeom prst="rect">
            <a:avLst/>
          </a:prstGeom>
          <a:noFill/>
        </p:spPr>
        <p:txBody>
          <a:bodyPr wrap="square" rtlCol="0" anchor="t">
            <a:spAutoFit/>
          </a:bodyPr>
          <a:p>
            <a:pPr indent="0" algn="l"/>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参考资料：</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模型融合</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https://blog.csdn.net/Datawhale/article/details/120108280</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特征构造</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https://blog.csdn.net/getech/article/details/93720764</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特征构造</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https://blog.csdn.net/lsxxx2011/article/details/105781056</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分类特征</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https://zhuanlan.zhihu.com/p/480609142</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折外预测</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https://zhuanlan.zhihu.com/p/469002368</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LGBM</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官方文档</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https://lightgbm.readthedocs.io/en/latest/Parameters.html</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buFont typeface="Arial" panose="020B0604020202020204" pitchFamily="34" charset="0"/>
              <a:buChar char="•"/>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其他小组赛题分析</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https://zhuanlan.zhihu.com/p/556617528</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buFont typeface="Arial" panose="020B0604020202020204" pitchFamily="34" charset="0"/>
              <a:buChar char="•"/>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模型调参</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https://blog.csdn.net/u010414589/article/details/51153310/</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900430" y="4803775"/>
            <a:ext cx="6303010" cy="275590"/>
          </a:xfrm>
          <a:prstGeom prst="rect">
            <a:avLst/>
          </a:prstGeom>
          <a:noFill/>
        </p:spPr>
        <p:txBody>
          <a:bodyPr wrap="square" rtlCol="0" anchor="t">
            <a:sp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代码链接：</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https://github.com/wgqcreeper/MachineLearningHomework</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1763688" y="1471884"/>
            <a:ext cx="5728151" cy="2035969"/>
          </a:xfrm>
          <a:prstGeom prst="roundRect">
            <a:avLst>
              <a:gd name="adj" fmla="val 3342"/>
            </a:avLst>
          </a:prstGeom>
          <a:solidFill>
            <a:srgbClr val="5AA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14" name="矩形 13"/>
          <p:cNvSpPr/>
          <p:nvPr/>
        </p:nvSpPr>
        <p:spPr>
          <a:xfrm>
            <a:off x="3084830" y="1995170"/>
            <a:ext cx="3086100" cy="1014730"/>
          </a:xfrm>
          <a:prstGeom prst="rect">
            <a:avLst/>
          </a:prstGeom>
        </p:spPr>
        <p:txBody>
          <a:bodyPr wrap="square">
            <a:spAutoFit/>
          </a:bodyPr>
          <a:lstStyle/>
          <a:p>
            <a:pPr fontAlgn="auto">
              <a:spcBef>
                <a:spcPts val="0"/>
              </a:spcBef>
              <a:spcAft>
                <a:spcPts val="0"/>
              </a:spcAft>
              <a:defRPr/>
            </a:pPr>
            <a:r>
              <a:rPr lang="en-US" altLang="zh-CN" sz="6000" spc="300" dirty="0">
                <a:solidFill>
                  <a:schemeClr val="bg1"/>
                </a:solidFill>
                <a:latin typeface="印品黑体" panose="00000500000000000000" pitchFamily="2" charset="-122"/>
                <a:ea typeface="印品黑体" panose="00000500000000000000" pitchFamily="2" charset="-122"/>
                <a:sym typeface="微软雅黑" panose="020B0503020204020204" pitchFamily="34" charset="-122"/>
              </a:rPr>
              <a:t>Thanks</a:t>
            </a:r>
            <a:endParaRPr lang="en-US" altLang="zh-CN" sz="6000" spc="300" dirty="0">
              <a:solidFill>
                <a:schemeClr val="bg1"/>
              </a:solidFill>
              <a:latin typeface="印品黑体" panose="00000500000000000000" pitchFamily="2" charset="-122"/>
              <a:ea typeface="印品黑体" panose="00000500000000000000" pitchFamily="2" charset="-122"/>
              <a:sym typeface="微软雅黑" panose="020B0503020204020204" pitchFamily="34" charset="-122"/>
            </a:endParaRPr>
          </a:p>
        </p:txBody>
      </p:sp>
      <p:sp>
        <p:nvSpPr>
          <p:cNvPr id="16" name="矩形: 圆角 15"/>
          <p:cNvSpPr/>
          <p:nvPr/>
        </p:nvSpPr>
        <p:spPr>
          <a:xfrm>
            <a:off x="1898982" y="1563637"/>
            <a:ext cx="5481330" cy="1838301"/>
          </a:xfrm>
          <a:prstGeom prst="roundRect">
            <a:avLst>
              <a:gd name="adj" fmla="val 334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grpSp>
        <p:nvGrpSpPr>
          <p:cNvPr id="9" name="组合 8"/>
          <p:cNvGrpSpPr/>
          <p:nvPr/>
        </p:nvGrpSpPr>
        <p:grpSpPr>
          <a:xfrm>
            <a:off x="4019078" y="-2366463"/>
            <a:ext cx="7395510" cy="6618716"/>
            <a:chOff x="4019078" y="-2366463"/>
            <a:chExt cx="7395510" cy="6618716"/>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6156176" y="-1025054"/>
              <a:ext cx="4332447" cy="3570061"/>
            </a:xfrm>
            <a:prstGeom prst="rect">
              <a:avLst/>
            </a:prstGeom>
          </p:spPr>
        </p:pic>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768064" flipH="1" flipV="1">
              <a:off x="7082141" y="682192"/>
              <a:ext cx="4332447" cy="3570061"/>
            </a:xfrm>
            <a:prstGeom prst="rect">
              <a:avLst/>
            </a:prstGeom>
          </p:spPr>
        </p:pic>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4019078" y="-2366463"/>
              <a:ext cx="4332447" cy="3570061"/>
            </a:xfrm>
            <a:prstGeom prst="rect">
              <a:avLst/>
            </a:prstGeom>
          </p:spPr>
        </p:pic>
      </p:grpSp>
      <p:grpSp>
        <p:nvGrpSpPr>
          <p:cNvPr id="13" name="组合 12"/>
          <p:cNvGrpSpPr/>
          <p:nvPr/>
        </p:nvGrpSpPr>
        <p:grpSpPr>
          <a:xfrm>
            <a:off x="-2433908" y="2223904"/>
            <a:ext cx="7321890" cy="5520901"/>
            <a:chOff x="-2433908" y="2223904"/>
            <a:chExt cx="7321890" cy="5520901"/>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heckerboard(across)">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赛题介绍</a:t>
            </a:r>
            <a:endParaRPr lang="en-GB" altLang="zh-CN" sz="1800" dirty="0">
              <a:solidFill>
                <a:srgbClr val="778495"/>
              </a:solidFill>
              <a:latin typeface="印品黑体" panose="00000500000000000000" pitchFamily="2" charset="-122"/>
              <a:ea typeface="印品黑体" panose="00000500000000000000" pitchFamily="2" charset="-122"/>
            </a:endParaRPr>
          </a:p>
        </p:txBody>
      </p:sp>
      <p:sp>
        <p:nvSpPr>
          <p:cNvPr id="2" name="TextBox 33"/>
          <p:cNvSpPr txBox="1"/>
          <p:nvPr/>
        </p:nvSpPr>
        <p:spPr bwMode="auto">
          <a:xfrm>
            <a:off x="459740" y="627380"/>
            <a:ext cx="8684260" cy="3966210"/>
          </a:xfrm>
          <a:prstGeom prst="rect">
            <a:avLst/>
          </a:prstGeom>
          <a:noFill/>
        </p:spPr>
        <p:txBody>
          <a:bodyPr wrap="square" lIns="90000" tIns="46800" rIns="360000" bIns="46800"/>
          <a:p>
            <a:pPr indent="457200" algn="l" latinLnBrk="0">
              <a:lnSpc>
                <a:spcPct val="120000"/>
              </a:lnSpc>
            </a:pPr>
            <a:r>
              <a:rPr lang="zh-CN" altLang="en-US" sz="1400" b="0" dirty="0">
                <a:solidFill>
                  <a:schemeClr val="tx1">
                    <a:lumMod val="85000"/>
                    <a:lumOff val="15000"/>
                  </a:schemeClr>
                </a:solidFill>
                <a:effectLst/>
                <a:latin typeface="印品黑体" panose="00000500000000000000" pitchFamily="2" charset="-122"/>
              </a:rPr>
              <a:t>随着国家、企业对安全和效率越来越重视，作为安全基础设施之一的统一身份管理(IAM，Identity and Access Management)也得到越来越多的关注。 在IAM领域中，其主要安全防护手段是身份鉴别，既我们常见的口令验证、扫码验证、指纹验证等。它们一般分为三类，既用户所知(如口令)、所有(如身份证)、特征(如人脸)。但这些身份鉴别方式都有其各自的优缺点，比如口令，强度高了记不住，强度低了容易丢，又比如人脸，摇头晃脑做活体检测体验不好，静默检测如果算法不够，又很容易被照片、视频、人脸模型绕过。也因此，在等保2.0中对于三级以上系统要求必须使用两种以上的身份鉴别方式进行身份验证，来提高身份鉴别的可信度，这也被成为双因素认证。</a:t>
            </a:r>
            <a:endParaRPr lang="zh-CN" altLang="en-US" sz="1400" b="0" dirty="0">
              <a:solidFill>
                <a:schemeClr val="tx1">
                  <a:lumMod val="85000"/>
                  <a:lumOff val="15000"/>
                </a:schemeClr>
              </a:solidFill>
              <a:effectLst/>
              <a:latin typeface="印品黑体" panose="00000500000000000000" pitchFamily="2" charset="-122"/>
            </a:endParaRPr>
          </a:p>
          <a:p>
            <a:pPr indent="457200" algn="l" latinLnBrk="0">
              <a:lnSpc>
                <a:spcPct val="120000"/>
              </a:lnSpc>
            </a:pPr>
            <a:r>
              <a:rPr lang="zh-CN" altLang="en-US" sz="1400" b="0" dirty="0">
                <a:solidFill>
                  <a:schemeClr val="tx1">
                    <a:lumMod val="85000"/>
                    <a:lumOff val="15000"/>
                  </a:schemeClr>
                </a:solidFill>
                <a:effectLst/>
                <a:latin typeface="印品黑体" panose="00000500000000000000" pitchFamily="2" charset="-122"/>
              </a:rPr>
              <a:t>但这对用户来说虽然在一定程度提高了安全性，但极大的降低了用户体验。也因此，IAM厂商开始参考UEBA、用户画像等行为分析技术，来探索一种既能确保用户体验，又能提高身份鉴别强度的方法。而在当前IAM的探索进程当中，目前最为可具落地的方法，是基于规则的行为分析技术，因为它的可理解性很高，且很容易与身份鉴别技术进行联动。</a:t>
            </a:r>
            <a:endParaRPr lang="zh-CN" altLang="en-US" sz="1400" b="0" dirty="0">
              <a:solidFill>
                <a:schemeClr val="tx1">
                  <a:lumMod val="85000"/>
                  <a:lumOff val="15000"/>
                </a:schemeClr>
              </a:solidFill>
              <a:effectLst/>
              <a:latin typeface="印品黑体" panose="00000500000000000000" pitchFamily="2" charset="-122"/>
            </a:endParaRPr>
          </a:p>
          <a:p>
            <a:pPr indent="457200" algn="l" latinLnBrk="0">
              <a:lnSpc>
                <a:spcPct val="120000"/>
              </a:lnSpc>
            </a:pPr>
            <a:r>
              <a:rPr lang="zh-CN" altLang="en-US" sz="1400" b="0" dirty="0">
                <a:solidFill>
                  <a:schemeClr val="tx1">
                    <a:lumMod val="85000"/>
                    <a:lumOff val="15000"/>
                  </a:schemeClr>
                </a:solidFill>
                <a:effectLst/>
                <a:latin typeface="印品黑体" panose="00000500000000000000" pitchFamily="2" charset="-122"/>
              </a:rPr>
              <a:t>但基于规则但局限性也很明显，它是基于经验的，有宁错杀一千，不放过一个的特点，缺少从数据层面来证明是否有人正在尝试窃取或验证非法获取的身份信息，又或者正在使用窃取的身份信息，以此来提前进行风险预警和处置。</a:t>
            </a:r>
            <a:endParaRPr lang="zh-CN" altLang="en-US" sz="1400" b="0" dirty="0">
              <a:solidFill>
                <a:schemeClr val="tx1">
                  <a:lumMod val="85000"/>
                  <a:lumOff val="15000"/>
                </a:schemeClr>
              </a:solidFill>
              <a:effectLst/>
              <a:latin typeface="印品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赛题任务</a:t>
            </a:r>
            <a:endParaRPr lang="en-GB" altLang="zh-CN" sz="1800" dirty="0">
              <a:solidFill>
                <a:srgbClr val="778495"/>
              </a:solidFill>
              <a:latin typeface="印品黑体" panose="00000500000000000000" pitchFamily="2" charset="-122"/>
              <a:ea typeface="印品黑体" panose="00000500000000000000" pitchFamily="2" charset="-122"/>
            </a:endParaRPr>
          </a:p>
        </p:txBody>
      </p:sp>
      <p:sp>
        <p:nvSpPr>
          <p:cNvPr id="2" name="TextBox 33"/>
          <p:cNvSpPr txBox="1"/>
          <p:nvPr/>
        </p:nvSpPr>
        <p:spPr bwMode="auto">
          <a:xfrm>
            <a:off x="459740" y="627380"/>
            <a:ext cx="8684260" cy="1495425"/>
          </a:xfrm>
          <a:prstGeom prst="rect">
            <a:avLst/>
          </a:prstGeom>
          <a:noFill/>
        </p:spPr>
        <p:txBody>
          <a:bodyPr wrap="square" lIns="90000" tIns="46800" rIns="360000" bIns="46800"/>
          <a:p>
            <a:pPr indent="457200" algn="l" latinLnBrk="0">
              <a:lnSpc>
                <a:spcPct val="120000"/>
              </a:lnSpc>
            </a:pPr>
            <a:r>
              <a:rPr lang="zh-CN" altLang="en-US" sz="1400" b="0" dirty="0">
                <a:solidFill>
                  <a:schemeClr val="tx1">
                    <a:lumMod val="85000"/>
                    <a:lumOff val="15000"/>
                  </a:schemeClr>
                </a:solidFill>
                <a:effectLst/>
                <a:latin typeface="印品黑体" panose="00000500000000000000" pitchFamily="2" charset="-122"/>
              </a:rPr>
              <a:t>本赛题中，参赛团队将基于用户认证行为数据及风险异常标记结构，构建用户认证行为特征模型和风险异常评估模型，利用风险评估模型去判断当前用户认证行为是否存在风险。</a:t>
            </a:r>
            <a:endParaRPr lang="zh-CN" altLang="en-US" sz="1400" b="0" dirty="0">
              <a:solidFill>
                <a:schemeClr val="tx1">
                  <a:lumMod val="85000"/>
                  <a:lumOff val="15000"/>
                </a:schemeClr>
              </a:solidFill>
              <a:effectLst/>
              <a:latin typeface="印品黑体" panose="00000500000000000000" pitchFamily="2" charset="-122"/>
            </a:endParaRPr>
          </a:p>
          <a:p>
            <a:pPr indent="457200" algn="l" latinLnBrk="0">
              <a:lnSpc>
                <a:spcPct val="120000"/>
              </a:lnSpc>
            </a:pPr>
            <a:r>
              <a:rPr lang="en-US" altLang="zh-CN" sz="1400" b="0" dirty="0">
                <a:solidFill>
                  <a:schemeClr val="tx1">
                    <a:lumMod val="85000"/>
                    <a:lumOff val="15000"/>
                  </a:schemeClr>
                </a:solidFill>
                <a:effectLst/>
                <a:latin typeface="印品黑体" panose="00000500000000000000" pitchFamily="2" charset="-122"/>
              </a:rPr>
              <a:t>·</a:t>
            </a:r>
            <a:r>
              <a:rPr lang="zh-CN" altLang="en-US" sz="1400" b="0" dirty="0">
                <a:solidFill>
                  <a:schemeClr val="tx1">
                    <a:lumMod val="85000"/>
                    <a:lumOff val="15000"/>
                  </a:schemeClr>
                </a:solidFill>
                <a:effectLst/>
                <a:latin typeface="印品黑体" panose="00000500000000000000" pitchFamily="2" charset="-122"/>
              </a:rPr>
              <a:t>利用用户认证数据构建行为基线</a:t>
            </a:r>
            <a:endParaRPr lang="zh-CN" altLang="en-US" sz="1400" b="0" dirty="0">
              <a:solidFill>
                <a:schemeClr val="tx1">
                  <a:lumMod val="85000"/>
                  <a:lumOff val="15000"/>
                </a:schemeClr>
              </a:solidFill>
              <a:effectLst/>
              <a:latin typeface="印品黑体" panose="00000500000000000000" pitchFamily="2" charset="-122"/>
            </a:endParaRPr>
          </a:p>
          <a:p>
            <a:pPr indent="457200" algn="l" latinLnBrk="0">
              <a:lnSpc>
                <a:spcPct val="120000"/>
              </a:lnSpc>
            </a:pPr>
            <a:r>
              <a:rPr lang="en-US" altLang="zh-CN" sz="1400" b="0" dirty="0">
                <a:solidFill>
                  <a:schemeClr val="tx1">
                    <a:lumMod val="85000"/>
                    <a:lumOff val="15000"/>
                  </a:schemeClr>
                </a:solidFill>
                <a:effectLst/>
                <a:latin typeface="印品黑体" panose="00000500000000000000" pitchFamily="2" charset="-122"/>
              </a:rPr>
              <a:t>·</a:t>
            </a:r>
            <a:r>
              <a:rPr lang="zh-CN" altLang="en-US" sz="1400" b="0" dirty="0">
                <a:solidFill>
                  <a:schemeClr val="tx1">
                    <a:lumMod val="85000"/>
                    <a:lumOff val="15000"/>
                  </a:schemeClr>
                </a:solidFill>
                <a:effectLst/>
                <a:latin typeface="印品黑体" panose="00000500000000000000" pitchFamily="2" charset="-122"/>
              </a:rPr>
              <a:t>采用监督学习模型，基于用户认证行为特征，构建风险异常评估模型，判断当前用户认证行为是否存在风险</a:t>
            </a:r>
            <a:endParaRPr lang="zh-CN" altLang="en-US" sz="1400" b="0" dirty="0">
              <a:solidFill>
                <a:schemeClr val="tx1">
                  <a:lumMod val="85000"/>
                  <a:lumOff val="15000"/>
                </a:schemeClr>
              </a:solidFill>
              <a:effectLst/>
              <a:latin typeface="印品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赛题任务</a:t>
            </a:r>
            <a:endParaRPr lang="zh-CN" altLang="en-GB" sz="1800" dirty="0">
              <a:solidFill>
                <a:srgbClr val="778495"/>
              </a:solidFill>
              <a:latin typeface="印品黑体" panose="00000500000000000000" pitchFamily="2" charset="-122"/>
              <a:ea typeface="印品黑体" panose="00000500000000000000" pitchFamily="2" charset="-122"/>
            </a:endParaRPr>
          </a:p>
        </p:txBody>
      </p:sp>
      <p:sp>
        <p:nvSpPr>
          <p:cNvPr id="2" name="TextBox 33"/>
          <p:cNvSpPr txBox="1"/>
          <p:nvPr/>
        </p:nvSpPr>
        <p:spPr bwMode="auto">
          <a:xfrm>
            <a:off x="467360" y="699770"/>
            <a:ext cx="5085715" cy="344805"/>
          </a:xfrm>
          <a:prstGeom prst="rect">
            <a:avLst/>
          </a:prstGeom>
          <a:noFill/>
        </p:spPr>
        <p:txBody>
          <a:bodyPr wrap="square" lIns="90000" tIns="46800" rIns="360000" bIns="46800"/>
          <a:p>
            <a:pPr indent="457200" algn="l" latinLnBrk="0">
              <a:lnSpc>
                <a:spcPct val="120000"/>
              </a:lnSpc>
            </a:pPr>
            <a:r>
              <a:rPr lang="zh-CN" altLang="en-US" sz="1400" b="0" dirty="0">
                <a:solidFill>
                  <a:schemeClr val="tx1">
                    <a:lumMod val="85000"/>
                    <a:lumOff val="15000"/>
                  </a:schemeClr>
                </a:solidFill>
                <a:effectLst/>
                <a:latin typeface="印品黑体" panose="00000500000000000000" pitchFamily="2" charset="-122"/>
              </a:rPr>
              <a:t>本项目完整的数据预处理</a:t>
            </a:r>
            <a:r>
              <a:rPr lang="en-US" altLang="zh-CN" sz="1400" b="0" dirty="0">
                <a:solidFill>
                  <a:schemeClr val="tx1">
                    <a:lumMod val="85000"/>
                    <a:lumOff val="15000"/>
                  </a:schemeClr>
                </a:solidFill>
                <a:effectLst/>
                <a:latin typeface="印品黑体" panose="00000500000000000000" pitchFamily="2" charset="-122"/>
              </a:rPr>
              <a:t>flow chart</a:t>
            </a:r>
            <a:r>
              <a:rPr lang="zh-CN" altLang="en-US" sz="1400" b="0" dirty="0">
                <a:solidFill>
                  <a:schemeClr val="tx1">
                    <a:lumMod val="85000"/>
                    <a:lumOff val="15000"/>
                  </a:schemeClr>
                </a:solidFill>
                <a:effectLst/>
                <a:latin typeface="印品黑体" panose="00000500000000000000" pitchFamily="2" charset="-122"/>
              </a:rPr>
              <a:t>如图</a:t>
            </a:r>
            <a:endParaRPr lang="zh-CN" altLang="en-US" sz="1400" b="0" dirty="0">
              <a:solidFill>
                <a:schemeClr val="tx1">
                  <a:lumMod val="85000"/>
                  <a:lumOff val="15000"/>
                </a:schemeClr>
              </a:solidFill>
              <a:effectLst/>
              <a:latin typeface="印品黑体" panose="00000500000000000000" pitchFamily="2" charset="-122"/>
            </a:endParaRPr>
          </a:p>
        </p:txBody>
      </p:sp>
      <p:pic>
        <p:nvPicPr>
          <p:cNvPr id="28" name="图片 27" descr="图片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87450" y="1347470"/>
            <a:ext cx="6179820" cy="3134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印品黑体" panose="00000500000000000000" pitchFamily="2" charset="-122"/>
                <a:ea typeface="印品黑体" panose="00000500000000000000" pitchFamily="2" charset="-122"/>
              </a:rPr>
              <a:t>赛题数据</a:t>
            </a:r>
            <a:endParaRPr lang="en-GB" altLang="zh-CN" sz="1800" dirty="0">
              <a:solidFill>
                <a:srgbClr val="778495"/>
              </a:solidFill>
              <a:latin typeface="印品黑体" panose="00000500000000000000" pitchFamily="2" charset="-122"/>
              <a:ea typeface="印品黑体" panose="00000500000000000000" pitchFamily="2" charset="-122"/>
            </a:endParaRPr>
          </a:p>
        </p:txBody>
      </p:sp>
      <p:sp>
        <p:nvSpPr>
          <p:cNvPr id="2" name="TextBox 33"/>
          <p:cNvSpPr txBox="1"/>
          <p:nvPr/>
        </p:nvSpPr>
        <p:spPr bwMode="auto">
          <a:xfrm>
            <a:off x="1043305" y="483235"/>
            <a:ext cx="6471285" cy="415290"/>
          </a:xfrm>
          <a:prstGeom prst="rect">
            <a:avLst/>
          </a:prstGeom>
          <a:noFill/>
        </p:spPr>
        <p:txBody>
          <a:bodyPr wrap="square" lIns="90000" tIns="46800" rIns="360000" bIns="46800"/>
          <a:p>
            <a:pPr indent="457200" algn="l" latinLnBrk="0">
              <a:lnSpc>
                <a:spcPct val="120000"/>
              </a:lnSpc>
            </a:pPr>
            <a:r>
              <a:rPr lang="zh-CN" altLang="en-US" sz="1400" b="0" dirty="0">
                <a:solidFill>
                  <a:schemeClr val="tx1">
                    <a:lumMod val="85000"/>
                    <a:lumOff val="15000"/>
                  </a:schemeClr>
                </a:solidFill>
                <a:effectLst/>
                <a:latin typeface="印品黑体" panose="00000500000000000000" pitchFamily="2" charset="-122"/>
              </a:rPr>
              <a:t>数据文件总包含</a:t>
            </a:r>
            <a:r>
              <a:rPr lang="en-US" altLang="zh-CN" sz="1400" b="0" dirty="0">
                <a:solidFill>
                  <a:schemeClr val="tx1">
                    <a:lumMod val="85000"/>
                    <a:lumOff val="15000"/>
                  </a:schemeClr>
                </a:solidFill>
                <a:effectLst/>
                <a:latin typeface="印品黑体" panose="00000500000000000000" pitchFamily="2" charset="-122"/>
              </a:rPr>
              <a:t>19</a:t>
            </a:r>
            <a:r>
              <a:rPr lang="zh-CN" altLang="en-US" sz="1400" b="0" dirty="0">
                <a:solidFill>
                  <a:schemeClr val="tx1">
                    <a:lumMod val="85000"/>
                    <a:lumOff val="15000"/>
                  </a:schemeClr>
                </a:solidFill>
                <a:effectLst/>
                <a:latin typeface="印品黑体" panose="00000500000000000000" pitchFamily="2" charset="-122"/>
              </a:rPr>
              <a:t>列属性，</a:t>
            </a:r>
            <a:r>
              <a:rPr lang="en-US" altLang="zh-CN" sz="1400" b="0" dirty="0">
                <a:solidFill>
                  <a:schemeClr val="tx1">
                    <a:lumMod val="85000"/>
                    <a:lumOff val="15000"/>
                  </a:schemeClr>
                </a:solidFill>
                <a:effectLst/>
                <a:latin typeface="印品黑体" panose="00000500000000000000" pitchFamily="2" charset="-122"/>
              </a:rPr>
              <a:t>train.csv</a:t>
            </a:r>
            <a:r>
              <a:rPr lang="zh-CN" altLang="en-US" sz="1400" b="0" dirty="0">
                <a:solidFill>
                  <a:schemeClr val="tx1">
                    <a:lumMod val="85000"/>
                    <a:lumOff val="15000"/>
                  </a:schemeClr>
                </a:solidFill>
                <a:effectLst/>
                <a:latin typeface="印品黑体" panose="00000500000000000000" pitchFamily="2" charset="-122"/>
              </a:rPr>
              <a:t>包含</a:t>
            </a:r>
            <a:r>
              <a:rPr lang="en-US" altLang="zh-CN" sz="1400" b="0" dirty="0">
                <a:solidFill>
                  <a:schemeClr val="tx1">
                    <a:lumMod val="85000"/>
                    <a:lumOff val="15000"/>
                  </a:schemeClr>
                </a:solidFill>
                <a:effectLst/>
                <a:latin typeface="印品黑体" panose="00000500000000000000" pitchFamily="2" charset="-122"/>
              </a:rPr>
              <a:t>19</a:t>
            </a:r>
            <a:r>
              <a:rPr lang="zh-CN" altLang="en-US" sz="1400" b="0" dirty="0">
                <a:solidFill>
                  <a:schemeClr val="tx1">
                    <a:lumMod val="85000"/>
                    <a:lumOff val="15000"/>
                  </a:schemeClr>
                </a:solidFill>
                <a:effectLst/>
                <a:latin typeface="印品黑体" panose="00000500000000000000" pitchFamily="2" charset="-122"/>
              </a:rPr>
              <a:t>列，</a:t>
            </a:r>
            <a:r>
              <a:rPr lang="en-US" altLang="zh-CN" sz="1400" b="0" dirty="0">
                <a:solidFill>
                  <a:schemeClr val="tx1">
                    <a:lumMod val="85000"/>
                    <a:lumOff val="15000"/>
                  </a:schemeClr>
                </a:solidFill>
                <a:effectLst/>
                <a:latin typeface="印品黑体" panose="00000500000000000000" pitchFamily="2" charset="-122"/>
              </a:rPr>
              <a:t>test.csv</a:t>
            </a:r>
            <a:r>
              <a:rPr lang="zh-CN" altLang="en-US" sz="1400" b="0" dirty="0">
                <a:solidFill>
                  <a:schemeClr val="tx1">
                    <a:lumMod val="85000"/>
                    <a:lumOff val="15000"/>
                  </a:schemeClr>
                </a:solidFill>
                <a:effectLst/>
                <a:latin typeface="印品黑体" panose="00000500000000000000" pitchFamily="2" charset="-122"/>
              </a:rPr>
              <a:t>包含</a:t>
            </a:r>
            <a:r>
              <a:rPr lang="en-US" altLang="zh-CN" sz="1400" b="0" dirty="0">
                <a:solidFill>
                  <a:schemeClr val="tx1">
                    <a:lumMod val="85000"/>
                    <a:lumOff val="15000"/>
                  </a:schemeClr>
                </a:solidFill>
                <a:effectLst/>
                <a:latin typeface="印品黑体" panose="00000500000000000000" pitchFamily="2" charset="-122"/>
              </a:rPr>
              <a:t>18</a:t>
            </a:r>
            <a:r>
              <a:rPr lang="zh-CN" altLang="en-US" sz="1400" b="0" dirty="0">
                <a:solidFill>
                  <a:schemeClr val="tx1">
                    <a:lumMod val="85000"/>
                    <a:lumOff val="15000"/>
                  </a:schemeClr>
                </a:solidFill>
                <a:effectLst/>
                <a:latin typeface="印品黑体" panose="00000500000000000000" pitchFamily="2" charset="-122"/>
              </a:rPr>
              <a:t>列</a:t>
            </a:r>
            <a:endParaRPr lang="zh-CN" altLang="en-US" sz="1400" b="0" dirty="0">
              <a:solidFill>
                <a:schemeClr val="tx1">
                  <a:lumMod val="85000"/>
                  <a:lumOff val="15000"/>
                </a:schemeClr>
              </a:solidFill>
              <a:effectLst/>
              <a:latin typeface="印品黑体" panose="00000500000000000000" pitchFamily="2" charset="-122"/>
            </a:endParaRPr>
          </a:p>
        </p:txBody>
      </p:sp>
      <p:pic>
        <p:nvPicPr>
          <p:cNvPr id="4" name="图片 3"/>
          <p:cNvPicPr>
            <a:picLocks noChangeAspect="1"/>
          </p:cNvPicPr>
          <p:nvPr/>
        </p:nvPicPr>
        <p:blipFill>
          <a:blip r:embed="rId1"/>
          <a:srcRect t="10313"/>
          <a:stretch>
            <a:fillRect/>
          </a:stretch>
        </p:blipFill>
        <p:spPr>
          <a:xfrm>
            <a:off x="323850" y="1002665"/>
            <a:ext cx="2233930" cy="2954655"/>
          </a:xfrm>
          <a:prstGeom prst="rect">
            <a:avLst/>
          </a:prstGeom>
        </p:spPr>
      </p:pic>
      <p:pic>
        <p:nvPicPr>
          <p:cNvPr id="6" name="图片 5"/>
          <p:cNvPicPr>
            <a:picLocks noChangeAspect="1"/>
          </p:cNvPicPr>
          <p:nvPr/>
        </p:nvPicPr>
        <p:blipFill>
          <a:blip r:embed="rId2"/>
          <a:stretch>
            <a:fillRect/>
          </a:stretch>
        </p:blipFill>
        <p:spPr>
          <a:xfrm>
            <a:off x="0" y="4159885"/>
            <a:ext cx="5687060" cy="849630"/>
          </a:xfrm>
          <a:prstGeom prst="rect">
            <a:avLst/>
          </a:prstGeom>
        </p:spPr>
      </p:pic>
      <p:pic>
        <p:nvPicPr>
          <p:cNvPr id="7" name="图片 6"/>
          <p:cNvPicPr>
            <a:picLocks noChangeAspect="1"/>
          </p:cNvPicPr>
          <p:nvPr/>
        </p:nvPicPr>
        <p:blipFill>
          <a:blip r:embed="rId3"/>
          <a:stretch>
            <a:fillRect/>
          </a:stretch>
        </p:blipFill>
        <p:spPr>
          <a:xfrm>
            <a:off x="5688965" y="4159885"/>
            <a:ext cx="3443605" cy="849630"/>
          </a:xfrm>
          <a:prstGeom prst="rect">
            <a:avLst/>
          </a:prstGeom>
        </p:spPr>
      </p:pic>
      <p:sp>
        <p:nvSpPr>
          <p:cNvPr id="3" name="TextBox 33"/>
          <p:cNvSpPr txBox="1"/>
          <p:nvPr/>
        </p:nvSpPr>
        <p:spPr bwMode="auto">
          <a:xfrm>
            <a:off x="1403985" y="1419860"/>
            <a:ext cx="6003925" cy="415290"/>
          </a:xfrm>
          <a:prstGeom prst="rect">
            <a:avLst/>
          </a:prstGeom>
          <a:noFill/>
        </p:spPr>
        <p:txBody>
          <a:bodyPr wrap="square" lIns="90000" tIns="46800" rIns="360000" bIns="46800"/>
          <a:p>
            <a:pPr indent="457200" algn="ctr" latinLnBrk="0">
              <a:lnSpc>
                <a:spcPct val="120000"/>
              </a:lnSpc>
            </a:pPr>
            <a:r>
              <a:rPr lang="en-US" altLang="zh-CN" sz="1400" b="0" dirty="0">
                <a:solidFill>
                  <a:schemeClr val="tx1">
                    <a:lumMod val="85000"/>
                    <a:lumOff val="15000"/>
                  </a:schemeClr>
                </a:solidFill>
                <a:effectLst/>
                <a:latin typeface="印品黑体" panose="00000500000000000000" pitchFamily="2" charset="-122"/>
              </a:rPr>
              <a:t>&lt;- train.csv </a:t>
            </a:r>
            <a:r>
              <a:rPr lang="zh-CN" altLang="en-US" sz="1400" b="0" dirty="0">
                <a:solidFill>
                  <a:schemeClr val="tx1">
                    <a:lumMod val="85000"/>
                    <a:lumOff val="15000"/>
                  </a:schemeClr>
                </a:solidFill>
                <a:effectLst/>
                <a:latin typeface="印品黑体" panose="00000500000000000000" pitchFamily="2" charset="-122"/>
              </a:rPr>
              <a:t>训练集数据</a:t>
            </a:r>
            <a:r>
              <a:rPr lang="en-US" altLang="zh-CN" sz="1400" b="0" dirty="0">
                <a:solidFill>
                  <a:schemeClr val="tx1">
                    <a:lumMod val="85000"/>
                    <a:lumOff val="15000"/>
                  </a:schemeClr>
                </a:solidFill>
                <a:effectLst/>
                <a:latin typeface="印品黑体" panose="00000500000000000000" pitchFamily="2" charset="-122"/>
              </a:rPr>
              <a:t>	</a:t>
            </a:r>
            <a:endParaRPr lang="zh-CN" altLang="en-US" sz="1400" b="0" dirty="0">
              <a:solidFill>
                <a:schemeClr val="tx1">
                  <a:lumMod val="85000"/>
                  <a:lumOff val="15000"/>
                </a:schemeClr>
              </a:solidFill>
              <a:effectLst/>
              <a:latin typeface="印品黑体" panose="00000500000000000000" pitchFamily="2" charset="-122"/>
            </a:endParaRPr>
          </a:p>
          <a:p>
            <a:pPr indent="457200" algn="ctr" latinLnBrk="0">
              <a:lnSpc>
                <a:spcPct val="120000"/>
              </a:lnSpc>
            </a:pPr>
            <a:endParaRPr lang="zh-CN" altLang="en-US" sz="1400" b="0" dirty="0">
              <a:solidFill>
                <a:schemeClr val="tx1">
                  <a:lumMod val="85000"/>
                  <a:lumOff val="15000"/>
                </a:schemeClr>
              </a:solidFill>
              <a:effectLst/>
              <a:latin typeface="印品黑体" panose="00000500000000000000" pitchFamily="2" charset="-122"/>
            </a:endParaRPr>
          </a:p>
          <a:p>
            <a:pPr indent="457200" algn="ctr" latinLnBrk="0">
              <a:lnSpc>
                <a:spcPct val="120000"/>
              </a:lnSpc>
            </a:pPr>
            <a:endParaRPr lang="zh-CN" altLang="en-US" sz="1400" b="0" dirty="0">
              <a:solidFill>
                <a:schemeClr val="tx1">
                  <a:lumMod val="85000"/>
                  <a:lumOff val="15000"/>
                </a:schemeClr>
              </a:solidFill>
              <a:effectLst/>
              <a:latin typeface="印品黑体" panose="00000500000000000000" pitchFamily="2" charset="-122"/>
            </a:endParaRPr>
          </a:p>
          <a:p>
            <a:pPr indent="457200" algn="ctr" latinLnBrk="0">
              <a:lnSpc>
                <a:spcPct val="120000"/>
              </a:lnSpc>
            </a:pPr>
            <a:endParaRPr lang="zh-CN" altLang="en-US" sz="1400" b="0" dirty="0">
              <a:solidFill>
                <a:schemeClr val="tx1">
                  <a:lumMod val="85000"/>
                  <a:lumOff val="15000"/>
                </a:schemeClr>
              </a:solidFill>
              <a:effectLst/>
              <a:latin typeface="印品黑体" panose="00000500000000000000" pitchFamily="2" charset="-122"/>
            </a:endParaRPr>
          </a:p>
          <a:p>
            <a:pPr indent="457200" algn="ctr" latinLnBrk="0">
              <a:lnSpc>
                <a:spcPct val="120000"/>
              </a:lnSpc>
            </a:pPr>
            <a:r>
              <a:rPr lang="en-US" altLang="zh-CN" sz="1400" b="0" dirty="0">
                <a:solidFill>
                  <a:schemeClr val="tx1">
                    <a:lumMod val="85000"/>
                    <a:lumOff val="15000"/>
                  </a:schemeClr>
                </a:solidFill>
                <a:effectLst/>
                <a:latin typeface="印品黑体" panose="00000500000000000000" pitchFamily="2" charset="-122"/>
              </a:rPr>
              <a:t>test.csv </a:t>
            </a:r>
            <a:r>
              <a:rPr lang="zh-CN" altLang="en-US" sz="1400" b="0" dirty="0">
                <a:solidFill>
                  <a:schemeClr val="tx1">
                    <a:lumMod val="85000"/>
                    <a:lumOff val="15000"/>
                  </a:schemeClr>
                </a:solidFill>
                <a:effectLst/>
                <a:latin typeface="印品黑体" panose="00000500000000000000" pitchFamily="2" charset="-122"/>
              </a:rPr>
              <a:t>测试集数据</a:t>
            </a:r>
            <a:r>
              <a:rPr lang="en-US" altLang="zh-CN" sz="1400" b="0" dirty="0">
                <a:solidFill>
                  <a:schemeClr val="tx1">
                    <a:lumMod val="85000"/>
                    <a:lumOff val="15000"/>
                  </a:schemeClr>
                </a:solidFill>
                <a:effectLst/>
                <a:latin typeface="印品黑体" panose="00000500000000000000" pitchFamily="2" charset="-122"/>
              </a:rPr>
              <a:t> -&gt;</a:t>
            </a:r>
            <a:endParaRPr lang="zh-CN" altLang="en-US" sz="1400" b="0" dirty="0">
              <a:solidFill>
                <a:schemeClr val="tx1">
                  <a:lumMod val="85000"/>
                  <a:lumOff val="15000"/>
                </a:schemeClr>
              </a:solidFill>
              <a:effectLst/>
              <a:latin typeface="印品黑体" panose="00000500000000000000" pitchFamily="2" charset="-122"/>
            </a:endParaRPr>
          </a:p>
        </p:txBody>
      </p:sp>
      <p:pic>
        <p:nvPicPr>
          <p:cNvPr id="8" name="图片 7"/>
          <p:cNvPicPr>
            <a:picLocks noChangeAspect="1"/>
          </p:cNvPicPr>
          <p:nvPr/>
        </p:nvPicPr>
        <p:blipFill>
          <a:blip r:embed="rId4"/>
          <a:stretch>
            <a:fillRect/>
          </a:stretch>
        </p:blipFill>
        <p:spPr>
          <a:xfrm>
            <a:off x="6252210" y="1098550"/>
            <a:ext cx="2494280" cy="2890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8"/>
          <p:cNvSpPr txBox="1"/>
          <p:nvPr/>
        </p:nvSpPr>
        <p:spPr>
          <a:xfrm>
            <a:off x="2771800" y="2188552"/>
            <a:ext cx="4176464" cy="676910"/>
          </a:xfrm>
          <a:prstGeom prst="rect">
            <a:avLst/>
          </a:prstGeom>
          <a:noFill/>
        </p:spPr>
        <p:txBody>
          <a:bodyPr wrap="square" lIns="0" tIns="0" rIns="0" bIns="0" rtlCol="0">
            <a:spAutoFit/>
          </a:bodyPr>
          <a:lstStyle/>
          <a:p>
            <a:r>
              <a:rPr lang="zh-CN" altLang="en-US" sz="4400" dirty="0">
                <a:solidFill>
                  <a:schemeClr val="bg1">
                    <a:lumMod val="50000"/>
                  </a:schemeClr>
                </a:solidFill>
                <a:latin typeface="印品黑体" panose="00000500000000000000" pitchFamily="2" charset="-122"/>
                <a:ea typeface="印品黑体" panose="00000500000000000000" pitchFamily="2" charset="-122"/>
                <a:cs typeface="+mn-ea"/>
                <a:sym typeface="+mn-lt"/>
              </a:rPr>
              <a:t>赛题分析</a:t>
            </a:r>
            <a:endParaRPr lang="zh-CN" altLang="en-US" sz="4400" dirty="0">
              <a:solidFill>
                <a:schemeClr val="bg1">
                  <a:lumMod val="50000"/>
                </a:schemeClr>
              </a:solidFill>
              <a:latin typeface="印品黑体" panose="00000500000000000000" pitchFamily="2" charset="-122"/>
              <a:ea typeface="印品黑体" panose="00000500000000000000" pitchFamily="2" charset="-122"/>
              <a:cs typeface="+mn-ea"/>
              <a:sym typeface="+mn-lt"/>
            </a:endParaRPr>
          </a:p>
        </p:txBody>
      </p:sp>
      <p:sp>
        <p:nvSpPr>
          <p:cNvPr id="7" name="TextBox 49"/>
          <p:cNvSpPr txBox="1"/>
          <p:nvPr/>
        </p:nvSpPr>
        <p:spPr>
          <a:xfrm>
            <a:off x="3635896" y="2952695"/>
            <a:ext cx="2780138" cy="122555"/>
          </a:xfrm>
          <a:prstGeom prst="rect">
            <a:avLst/>
          </a:prstGeom>
          <a:noFill/>
        </p:spPr>
        <p:txBody>
          <a:bodyPr wrap="square" lIns="0" tIns="0" rIns="0" bIns="0" rtlCol="0">
            <a:spAutoFit/>
          </a:bodyPr>
          <a:lstStyle/>
          <a:p>
            <a:pPr lvl="0" algn="l" fontAlgn="base">
              <a:buClrTx/>
              <a:buSzTx/>
              <a:buFontTx/>
              <a:defRPr/>
            </a:pPr>
            <a:r>
              <a:rPr lang="zh-CN" altLang="en-US" sz="800" dirty="0">
                <a:solidFill>
                  <a:srgbClr val="5AAD9E"/>
                </a:solidFill>
                <a:latin typeface="印品黑体" panose="00000500000000000000" pitchFamily="2" charset="-122"/>
                <a:sym typeface="Open Sans" panose="020B0606030504020204" pitchFamily="34" charset="0"/>
              </a:rPr>
              <a:t>THE PROBLEM ANALYSIS</a:t>
            </a:r>
            <a:endParaRPr lang="zh-CN" altLang="en-US" sz="800" dirty="0">
              <a:solidFill>
                <a:schemeClr val="bg1">
                  <a:lumMod val="50000"/>
                </a:schemeClr>
              </a:solidFill>
              <a:latin typeface="印品黑体" panose="00000500000000000000" pitchFamily="2" charset="-122"/>
              <a:ea typeface="印品黑体" panose="00000500000000000000" pitchFamily="2" charset="-122"/>
              <a:cs typeface="+mn-ea"/>
              <a:sym typeface="+mn-lt"/>
            </a:endParaRPr>
          </a:p>
        </p:txBody>
      </p:sp>
      <p:sp>
        <p:nvSpPr>
          <p:cNvPr id="8" name="TextBox 48"/>
          <p:cNvSpPr txBox="1"/>
          <p:nvPr/>
        </p:nvSpPr>
        <p:spPr>
          <a:xfrm>
            <a:off x="4139952" y="1124620"/>
            <a:ext cx="1656184" cy="1231106"/>
          </a:xfrm>
          <a:prstGeom prst="rect">
            <a:avLst/>
          </a:prstGeom>
          <a:noFill/>
        </p:spPr>
        <p:txBody>
          <a:bodyPr wrap="square" lIns="0" tIns="0" rIns="0" bIns="0" rtlCol="0">
            <a:spAutoFit/>
          </a:bodyPr>
          <a:lstStyle/>
          <a:p>
            <a:r>
              <a:rPr lang="en-US" altLang="zh-CN" sz="8000" dirty="0">
                <a:solidFill>
                  <a:srgbClr val="5AAD9E"/>
                </a:solidFill>
                <a:latin typeface="Narkisim" panose="020E0502050101010101" pitchFamily="34" charset="-79"/>
                <a:ea typeface="华康雅宋体W9(P)" panose="02020900000000000000" pitchFamily="18" charset="-122"/>
                <a:cs typeface="Narkisim" panose="020E0502050101010101" pitchFamily="34" charset="-79"/>
                <a:sym typeface="+mn-lt"/>
              </a:rPr>
              <a:t>02</a:t>
            </a:r>
            <a:endParaRPr lang="en-GB" altLang="zh-CN" sz="8000" dirty="0">
              <a:solidFill>
                <a:srgbClr val="5AAD9E"/>
              </a:solidFill>
              <a:latin typeface="Narkisim" panose="020E0502050101010101" pitchFamily="34" charset="-79"/>
              <a:ea typeface="华康雅宋体W9(P)" panose="02020900000000000000" pitchFamily="18" charset="-122"/>
              <a:cs typeface="Narkisim" panose="020E0502050101010101" pitchFamily="34" charset="-79"/>
              <a:sym typeface="+mn-lt"/>
            </a:endParaRPr>
          </a:p>
        </p:txBody>
      </p:sp>
      <p:grpSp>
        <p:nvGrpSpPr>
          <p:cNvPr id="9" name="组合 8"/>
          <p:cNvGrpSpPr/>
          <p:nvPr/>
        </p:nvGrpSpPr>
        <p:grpSpPr>
          <a:xfrm>
            <a:off x="4019078" y="-2366463"/>
            <a:ext cx="7395510" cy="6618716"/>
            <a:chOff x="4019078" y="-2366463"/>
            <a:chExt cx="7395510" cy="6618716"/>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6156176" y="-1025054"/>
              <a:ext cx="4332447" cy="3570061"/>
            </a:xfrm>
            <a:prstGeom prst="rect">
              <a:avLst/>
            </a:prstGeom>
          </p:spPr>
        </p:pic>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768064" flipH="1" flipV="1">
              <a:off x="7082141" y="682192"/>
              <a:ext cx="4332447" cy="3570061"/>
            </a:xfrm>
            <a:prstGeom prst="rect">
              <a:avLst/>
            </a:prstGeom>
          </p:spPr>
        </p:pic>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4019078" y="-2366463"/>
              <a:ext cx="4332447" cy="3570061"/>
            </a:xfrm>
            <a:prstGeom prst="rect">
              <a:avLst/>
            </a:prstGeom>
          </p:spPr>
        </p:pic>
      </p:grpSp>
      <p:grpSp>
        <p:nvGrpSpPr>
          <p:cNvPr id="15" name="组合 14"/>
          <p:cNvGrpSpPr/>
          <p:nvPr/>
        </p:nvGrpSpPr>
        <p:grpSpPr>
          <a:xfrm>
            <a:off x="-2433908" y="2223904"/>
            <a:ext cx="7321890" cy="5520901"/>
            <a:chOff x="-2433908" y="2223904"/>
            <a:chExt cx="7321890" cy="5520901"/>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59"/>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6"/>
                                        </p:tgtEl>
                                        <p:attrNameLst>
                                          <p:attrName>style.visibility</p:attrName>
                                        </p:attrNameLst>
                                      </p:cBhvr>
                                      <p:to>
                                        <p:strVal val="visible"/>
                                      </p:to>
                                    </p:set>
                                    <p:animEffect transition="in" filter="wipe(left)">
                                      <p:cBhvr>
                                        <p:cTn id="11" dur="200"/>
                                        <p:tgtEl>
                                          <p:spTgt spid="6"/>
                                        </p:tgtEl>
                                      </p:cBhvr>
                                    </p:animEffect>
                                  </p:childTnLst>
                                </p:cTn>
                              </p:par>
                            </p:childTnLst>
                          </p:cTn>
                        </p:par>
                        <p:par>
                          <p:cTn id="12" fill="hold">
                            <p:stCondLst>
                              <p:cond delay="63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7"/>
                                        </p:tgtEl>
                                        <p:attrNameLst>
                                          <p:attrName>style.visibility</p:attrName>
                                        </p:attrNameLst>
                                      </p:cBhvr>
                                      <p:to>
                                        <p:strVal val="visible"/>
                                      </p:to>
                                    </p:set>
                                    <p:animEffect transition="in" filter="wipe(left)">
                                      <p:cBhvr>
                                        <p:cTn id="15"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rgbClr val="778495"/>
                </a:solidFill>
                <a:latin typeface="印品黑体" panose="00000500000000000000" pitchFamily="2" charset="-122"/>
                <a:ea typeface="印品黑体" panose="00000500000000000000" pitchFamily="2" charset="-122"/>
              </a:rPr>
              <a:t>获取数据</a:t>
            </a:r>
            <a:endParaRPr lang="zh-CN" altLang="en-GB" sz="1800" dirty="0">
              <a:solidFill>
                <a:srgbClr val="778495"/>
              </a:solidFill>
              <a:latin typeface="印品黑体" panose="00000500000000000000" pitchFamily="2" charset="-122"/>
              <a:ea typeface="印品黑体" panose="00000500000000000000" pitchFamily="2" charset="-122"/>
            </a:endParaRPr>
          </a:p>
        </p:txBody>
      </p:sp>
      <p:sp>
        <p:nvSpPr>
          <p:cNvPr id="2" name="TextBox 33"/>
          <p:cNvSpPr txBox="1"/>
          <p:nvPr/>
        </p:nvSpPr>
        <p:spPr bwMode="auto">
          <a:xfrm>
            <a:off x="1786255" y="597535"/>
            <a:ext cx="4486910" cy="346710"/>
          </a:xfrm>
          <a:prstGeom prst="rect">
            <a:avLst/>
          </a:prstGeom>
          <a:noFill/>
        </p:spPr>
        <p:txBody>
          <a:bodyPr wrap="square" lIns="90000" tIns="46800" rIns="360000" bIns="46800"/>
          <a:p>
            <a:pPr indent="457200" algn="l" latinLnBrk="0">
              <a:lnSpc>
                <a:spcPct val="120000"/>
              </a:lnSpc>
            </a:pPr>
            <a:r>
              <a:rPr lang="zh-CN" altLang="en-US" sz="1400" b="0" dirty="0">
                <a:solidFill>
                  <a:schemeClr val="tx1">
                    <a:lumMod val="85000"/>
                    <a:lumOff val="15000"/>
                  </a:schemeClr>
                </a:solidFill>
                <a:effectLst/>
                <a:latin typeface="印品黑体" panose="00000500000000000000" pitchFamily="2" charset="-122"/>
              </a:rPr>
              <a:t>实验用到的测试数据与训练数据均由赛方给出</a:t>
            </a:r>
            <a:endParaRPr lang="zh-CN" altLang="en-US" sz="1400" b="0" dirty="0">
              <a:solidFill>
                <a:schemeClr val="tx1">
                  <a:lumMod val="85000"/>
                  <a:lumOff val="15000"/>
                </a:schemeClr>
              </a:solidFill>
              <a:effectLst/>
              <a:latin typeface="印品黑体" panose="00000500000000000000" pitchFamily="2" charset="-122"/>
            </a:endParaRPr>
          </a:p>
        </p:txBody>
      </p:sp>
      <p:pic>
        <p:nvPicPr>
          <p:cNvPr id="3" name="图片 2"/>
          <p:cNvPicPr>
            <a:picLocks noChangeAspect="1"/>
          </p:cNvPicPr>
          <p:nvPr/>
        </p:nvPicPr>
        <p:blipFill>
          <a:blip r:embed="rId1"/>
          <a:stretch>
            <a:fillRect/>
          </a:stretch>
        </p:blipFill>
        <p:spPr>
          <a:xfrm>
            <a:off x="467360" y="987425"/>
            <a:ext cx="7124700" cy="1918335"/>
          </a:xfrm>
          <a:prstGeom prst="rect">
            <a:avLst/>
          </a:prstGeom>
        </p:spPr>
      </p:pic>
      <p:pic>
        <p:nvPicPr>
          <p:cNvPr id="4" name="图片 3"/>
          <p:cNvPicPr>
            <a:picLocks noChangeAspect="1"/>
          </p:cNvPicPr>
          <p:nvPr/>
        </p:nvPicPr>
        <p:blipFill>
          <a:blip r:embed="rId2"/>
          <a:stretch>
            <a:fillRect/>
          </a:stretch>
        </p:blipFill>
        <p:spPr>
          <a:xfrm>
            <a:off x="467360" y="3147695"/>
            <a:ext cx="7124700" cy="1897380"/>
          </a:xfrm>
          <a:prstGeom prst="rect">
            <a:avLst/>
          </a:prstGeom>
        </p:spPr>
      </p:pic>
      <p:sp>
        <p:nvSpPr>
          <p:cNvPr id="5" name="TextBox 33"/>
          <p:cNvSpPr txBox="1"/>
          <p:nvPr/>
        </p:nvSpPr>
        <p:spPr bwMode="auto">
          <a:xfrm>
            <a:off x="7308215" y="1564005"/>
            <a:ext cx="2466975" cy="346710"/>
          </a:xfrm>
          <a:prstGeom prst="rect">
            <a:avLst/>
          </a:prstGeom>
          <a:noFill/>
        </p:spPr>
        <p:txBody>
          <a:bodyPr wrap="square" lIns="90000" tIns="46800" rIns="360000" bIns="46800"/>
          <a:p>
            <a:pPr indent="457200" algn="l" latinLnBrk="0">
              <a:lnSpc>
                <a:spcPct val="120000"/>
              </a:lnSpc>
            </a:pPr>
            <a:r>
              <a:rPr lang="zh-CN" altLang="en-US" sz="1400" b="0" dirty="0">
                <a:solidFill>
                  <a:schemeClr val="tx1">
                    <a:lumMod val="85000"/>
                    <a:lumOff val="15000"/>
                  </a:schemeClr>
                </a:solidFill>
                <a:effectLst/>
                <a:latin typeface="印品黑体" panose="00000500000000000000" pitchFamily="2" charset="-122"/>
              </a:rPr>
              <a:t>部分训练数据</a:t>
            </a:r>
            <a:endParaRPr lang="zh-CN" altLang="en-US" sz="1400" b="0" dirty="0">
              <a:solidFill>
                <a:schemeClr val="tx1">
                  <a:lumMod val="85000"/>
                  <a:lumOff val="15000"/>
                </a:schemeClr>
              </a:solidFill>
              <a:effectLst/>
              <a:latin typeface="印品黑体" panose="00000500000000000000" pitchFamily="2" charset="-122"/>
            </a:endParaRPr>
          </a:p>
        </p:txBody>
      </p:sp>
      <p:sp>
        <p:nvSpPr>
          <p:cNvPr id="6" name="TextBox 33"/>
          <p:cNvSpPr txBox="1"/>
          <p:nvPr/>
        </p:nvSpPr>
        <p:spPr bwMode="auto">
          <a:xfrm>
            <a:off x="7308215" y="3867785"/>
            <a:ext cx="2466975" cy="346710"/>
          </a:xfrm>
          <a:prstGeom prst="rect">
            <a:avLst/>
          </a:prstGeom>
          <a:noFill/>
        </p:spPr>
        <p:txBody>
          <a:bodyPr wrap="square" lIns="90000" tIns="46800" rIns="360000" bIns="46800"/>
          <a:p>
            <a:pPr indent="457200" algn="l" latinLnBrk="0">
              <a:lnSpc>
                <a:spcPct val="120000"/>
              </a:lnSpc>
            </a:pPr>
            <a:r>
              <a:rPr lang="zh-CN" altLang="en-US" sz="1400" b="0" dirty="0">
                <a:solidFill>
                  <a:schemeClr val="tx1">
                    <a:lumMod val="85000"/>
                    <a:lumOff val="15000"/>
                  </a:schemeClr>
                </a:solidFill>
                <a:effectLst/>
                <a:latin typeface="印品黑体" panose="00000500000000000000" pitchFamily="2" charset="-122"/>
              </a:rPr>
              <a:t>部分测试数据</a:t>
            </a:r>
            <a:endParaRPr lang="zh-CN" altLang="en-US" sz="1400" b="0" dirty="0">
              <a:solidFill>
                <a:schemeClr val="tx1">
                  <a:lumMod val="85000"/>
                  <a:lumOff val="15000"/>
                </a:schemeClr>
              </a:solidFill>
              <a:effectLst/>
              <a:latin typeface="印品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400,&quot;width&quot;:5184}"/>
</p:tagLst>
</file>

<file path=ppt/tags/tag2.xml><?xml version="1.0" encoding="utf-8"?>
<p:tagLst xmlns:p="http://schemas.openxmlformats.org/presentationml/2006/main">
  <p:tag name="ISPRING_PRESENTATION_TITLE" val="第一PPT模板网-WWW.1PPT.COM"/>
  <p:tag name="ISPRING_SCORM_RATE_SLIDES" val="0"/>
  <p:tag name="ISPRING_SCORM_PASSING_SCORE" val="0.000000"/>
  <p:tag name="ISPRING_ULTRA_SCORM_COURSE_ID" val="CC7F333D-C7D5-409E-85F3-17B5B59235BC"/>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内容列表"/>
  <p:tag name="ISPRINGCLOUDFOLDERID" val="0"/>
  <p:tag name="ISPRINGCLOUDFOLDERPATH" val="资源库"/>
  <p:tag name="ISPRING_OUTPUT_FOLDER" val="E:\ppt\第三批02\123590"/>
  <p:tag name="ISPRING_FIRST_PUBLISH" val="1"/>
  <p:tag name="ISPRING_SCORM_RATE_QUIZZES" val="0"/>
  <p:tag name="KSO_WPP_MARK_KEY" val="17a33061-b07d-4239-b30c-aa8588820c16"/>
  <p:tag name="COMMONDATA" val="eyJoZGlkIjoiMjQ0Nzg4ZWE5YzU0NDUwMDUyMWViMzc2MWIyY2RhNDAifQ=="/>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0.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1.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2.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3.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4.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5.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6.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7.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8.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19.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0.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1.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2.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3.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4.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5.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6.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7.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8.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29.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30.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31.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32.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8.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ppt/theme/themeOverride9.xml><?xml version="1.0" encoding="utf-8"?>
<a:themeOverride xmlns:a="http://schemas.openxmlformats.org/drawingml/2006/main">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themeOverride>
</file>

<file path=docProps/app.xml><?xml version="1.0" encoding="utf-8"?>
<Properties xmlns="http://schemas.openxmlformats.org/officeDocument/2006/extended-properties" xmlns:vt="http://schemas.openxmlformats.org/officeDocument/2006/docPropsVTypes">
  <TotalTime>0</TotalTime>
  <Words>5733</Words>
  <Application>WPS 演示</Application>
  <PresentationFormat>全屏显示(16:9)</PresentationFormat>
  <Paragraphs>283</Paragraphs>
  <Slides>32</Slides>
  <Notes>25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32</vt:i4>
      </vt:variant>
    </vt:vector>
  </HeadingPairs>
  <TitlesOfParts>
    <vt:vector size="51" baseType="lpstr">
      <vt:lpstr>Arial</vt:lpstr>
      <vt:lpstr>宋体</vt:lpstr>
      <vt:lpstr>Wingdings</vt:lpstr>
      <vt:lpstr>微软雅黑</vt:lpstr>
      <vt:lpstr>印品黑体</vt:lpstr>
      <vt:lpstr>黑体</vt:lpstr>
      <vt:lpstr>Open Sans</vt:lpstr>
      <vt:lpstr>Narkisim</vt:lpstr>
      <vt:lpstr>Segoe Print</vt:lpstr>
      <vt:lpstr>华康雅宋体W9(P)</vt:lpstr>
      <vt:lpstr>U.S. 101</vt:lpstr>
      <vt:lpstr>led16sgmnt</vt:lpstr>
      <vt:lpstr>Roboto</vt:lpstr>
      <vt:lpstr>Times New Roman</vt:lpstr>
      <vt:lpstr>Open Sans Light</vt:lpstr>
      <vt:lpstr>Calibri</vt:lpstr>
      <vt:lpstr>Arial Unicode MS</vt:lpstr>
      <vt:lpstr>YournameD7GeneralNarrow</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WPS_1471408430</cp:lastModifiedBy>
  <cp:revision>505</cp:revision>
  <dcterms:created xsi:type="dcterms:W3CDTF">2015-12-11T17:46:00Z</dcterms:created>
  <dcterms:modified xsi:type="dcterms:W3CDTF">2022-11-11T05:52:02Z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F43217B0EFC54BCD9CEA1F27488FF945</vt:lpwstr>
  </property>
  <property fmtid="{D5CDD505-2E9C-101B-9397-08002B2CF9AE}" pid="3" name="KSOProductBuildVer">
    <vt:lpwstr>2052-11.1.0.12763</vt:lpwstr>
  </property>
</Properties>
</file>